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7.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8.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9.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1.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2.xml" ContentType="application/vnd.openxmlformats-officedocument.presentationml.notesSlide+xml"/>
  <Override PartName="/ppt/charts/chart57.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handoutMasterIdLst>
    <p:handoutMasterId r:id="rId60"/>
  </p:handoutMasterIdLst>
  <p:sldIdLst>
    <p:sldId id="1582" r:id="rId5"/>
    <p:sldId id="1583" r:id="rId6"/>
    <p:sldId id="1614" r:id="rId7"/>
    <p:sldId id="1623" r:id="rId8"/>
    <p:sldId id="1624" r:id="rId9"/>
    <p:sldId id="1625" r:id="rId10"/>
    <p:sldId id="1613" r:id="rId11"/>
    <p:sldId id="1777" r:id="rId12"/>
    <p:sldId id="1591" r:id="rId13"/>
    <p:sldId id="1778" r:id="rId14"/>
    <p:sldId id="1603" r:id="rId15"/>
    <p:sldId id="1615" r:id="rId16"/>
    <p:sldId id="1686" r:id="rId17"/>
    <p:sldId id="1643" r:id="rId18"/>
    <p:sldId id="1620" r:id="rId19"/>
    <p:sldId id="1598" r:id="rId20"/>
    <p:sldId id="1622" r:id="rId21"/>
    <p:sldId id="1626" r:id="rId22"/>
    <p:sldId id="1753" r:id="rId23"/>
    <p:sldId id="1922" r:id="rId24"/>
    <p:sldId id="1628" r:id="rId25"/>
    <p:sldId id="1743" r:id="rId26"/>
    <p:sldId id="1629" r:id="rId27"/>
    <p:sldId id="1745" r:id="rId28"/>
    <p:sldId id="1630" r:id="rId29"/>
    <p:sldId id="1746" r:id="rId30"/>
    <p:sldId id="1841" r:id="rId31"/>
    <p:sldId id="1631" r:id="rId32"/>
    <p:sldId id="1748" r:id="rId33"/>
    <p:sldId id="1632" r:id="rId34"/>
    <p:sldId id="1749" r:id="rId35"/>
    <p:sldId id="1768" r:id="rId36"/>
    <p:sldId id="1769" r:id="rId37"/>
    <p:sldId id="1770" r:id="rId38"/>
    <p:sldId id="1771" r:id="rId39"/>
    <p:sldId id="1842" r:id="rId40"/>
    <p:sldId id="1772" r:id="rId41"/>
    <p:sldId id="1773" r:id="rId42"/>
    <p:sldId id="1774" r:id="rId43"/>
    <p:sldId id="1775" r:id="rId44"/>
    <p:sldId id="1844" r:id="rId45"/>
    <p:sldId id="1845" r:id="rId46"/>
    <p:sldId id="1846" r:id="rId47"/>
    <p:sldId id="1847" r:id="rId48"/>
    <p:sldId id="1616" r:id="rId49"/>
    <p:sldId id="1941" r:id="rId50"/>
    <p:sldId id="1617" r:id="rId51"/>
    <p:sldId id="1820" r:id="rId52"/>
    <p:sldId id="1618" r:id="rId53"/>
    <p:sldId id="1821" r:id="rId54"/>
    <p:sldId id="1819" r:id="rId55"/>
    <p:sldId id="1822" r:id="rId56"/>
    <p:sldId id="1696" r:id="rId57"/>
    <p:sldId id="161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756382"/>
    <a:srgbClr val="6B2768"/>
    <a:srgbClr val="746280"/>
    <a:srgbClr val="FFFFFF"/>
    <a:srgbClr val="2F469C"/>
    <a:srgbClr val="EDEDED"/>
    <a:srgbClr val="000000"/>
    <a:srgbClr val="FF7C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6" autoAdjust="0"/>
    <p:restoredTop sz="96126" autoAdjust="0"/>
  </p:normalViewPr>
  <p:slideViewPr>
    <p:cSldViewPr snapToGrid="0">
      <p:cViewPr varScale="1">
        <p:scale>
          <a:sx n="104" d="100"/>
          <a:sy n="104" d="100"/>
        </p:scale>
        <p:origin x="606" y="108"/>
      </p:cViewPr>
      <p:guideLst>
        <p:guide orient="horz" pos="663"/>
        <p:guide pos="3863"/>
        <p:guide orient="horz" pos="1593"/>
      </p:guideLst>
    </p:cSldViewPr>
  </p:slideViewPr>
  <p:outlineViewPr>
    <p:cViewPr>
      <p:scale>
        <a:sx n="33" d="100"/>
        <a:sy n="33" d="100"/>
      </p:scale>
      <p:origin x="0" y="-7032"/>
    </p:cViewPr>
  </p:outlineViewPr>
  <p:notesTextViewPr>
    <p:cViewPr>
      <p:scale>
        <a:sx n="1" d="1"/>
        <a:sy n="1" d="1"/>
      </p:scale>
      <p:origin x="0" y="0"/>
    </p:cViewPr>
  </p:notesTextViewPr>
  <p:sorterViewPr>
    <p:cViewPr>
      <p:scale>
        <a:sx n="100" d="100"/>
        <a:sy n="100" d="100"/>
      </p:scale>
      <p:origin x="0" y="-20334"/>
    </p:cViewPr>
  </p:sorterViewPr>
  <p:notesViewPr>
    <p:cSldViewPr snapToGrid="0">
      <p:cViewPr varScale="1">
        <p:scale>
          <a:sx n="80" d="100"/>
          <a:sy n="80" d="100"/>
        </p:scale>
        <p:origin x="3702" y="11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8/10/relationships/authors" Target="authors.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image" Target="../media/image14.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4.png"/></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4.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4.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4.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4.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4.png"/></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4.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4.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4.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4.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4.png"/></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image" Target="../media/image14.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4.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4.png"/></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0.xml"/><Relationship Id="rId1" Type="http://schemas.microsoft.com/office/2011/relationships/chartStyle" Target="style10.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4.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1.xml"/><Relationship Id="rId1" Type="http://schemas.microsoft.com/office/2011/relationships/chartStyle" Target="style1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1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4.png"/></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12.xml"/><Relationship Id="rId1" Type="http://schemas.microsoft.com/office/2011/relationships/chartStyle" Target="style12.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4.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4.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4.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4.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5.xml"/><Relationship Id="rId1" Type="http://schemas.microsoft.com/office/2011/relationships/chartStyle" Target="style15.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4.png"/></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16.xml"/><Relationship Id="rId1" Type="http://schemas.microsoft.com/office/2011/relationships/chartStyle" Target="style16.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4.png"/></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17.xml"/><Relationship Id="rId1" Type="http://schemas.microsoft.com/office/2011/relationships/chartStyle" Target="style1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4.png"/></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14199869626961537"/>
          <c:y val="0.36495559122747634"/>
          <c:w val="0.84482794419859109"/>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5DD6-479D-BB29-DBA1EB4BB36A}"/>
              </c:ext>
            </c:extLst>
          </c:dPt>
          <c:dLbls>
            <c:dLbl>
              <c:idx val="1"/>
              <c:spPr>
                <a:noFill/>
                <a:ln>
                  <a:noFill/>
                </a:ln>
                <a:effectLst/>
              </c:spPr>
              <c:txPr>
                <a:bodyPr rot="0" vertOverflow="overflow" horzOverflow="overflow" wrap="square" lIns="39600" tIns="19050" rIns="39600" bIns="19050" anchor="ctr">
                  <a:spAutoFit/>
                </a:bodyPr>
                <a:lstStyle/>
                <a:p>
                  <a:pPr>
                    <a:defRPr sz="1100" b="1" baseline="0">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509453155653729"/>
                      <c:h val="0.13358066549390221"/>
                    </c:manualLayout>
                  </c15:layout>
                </c:ext>
                <c:ext xmlns:c16="http://schemas.microsoft.com/office/drawing/2014/chart" uri="{C3380CC4-5D6E-409C-BE32-E72D297353CC}">
                  <c16:uniqueId val="{00000003-5DD6-479D-BB29-DBA1EB4BB36A}"/>
                </c:ext>
              </c:extLst>
            </c:dLbl>
            <c:spPr>
              <a:noFill/>
              <a:ln>
                <a:noFill/>
              </a:ln>
              <a:effectLst/>
            </c:spPr>
            <c:txPr>
              <a:bodyPr rot="0" vertOverflow="overflow" horzOverflow="overflow" wrap="square" lIns="39600" tIns="19050" rIns="396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strRef>
              <c:f>'for chart'!$A$1:$A$2</c:f>
              <c:strCache>
                <c:ptCount val="2"/>
                <c:pt idx="0">
                  <c:v>1</c:v>
                </c:pt>
                <c:pt idx="1">
                  <c:v>2+ </c:v>
                </c:pt>
              </c:strCache>
            </c:strRef>
          </c:cat>
          <c:val>
            <c:numRef>
              <c:f>'for chart'!$B$1:$B$2</c:f>
              <c:numCache>
                <c:formatCode>0%</c:formatCode>
                <c:ptCount val="2"/>
                <c:pt idx="0">
                  <c:v>0.25</c:v>
                </c:pt>
                <c:pt idx="1">
                  <c:v>0.75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597377152"/>
        <c:axId val="597375520"/>
      </c:barChart>
      <c:valAx>
        <c:axId val="597375520"/>
        <c:scaling>
          <c:orientation val="minMax"/>
        </c:scaling>
        <c:delete val="1"/>
        <c:axPos val="t"/>
        <c:numFmt formatCode="0%" sourceLinked="1"/>
        <c:majorTickMark val="out"/>
        <c:minorTickMark val="none"/>
        <c:tickLblPos val="nextTo"/>
        <c:crossAx val="597377152"/>
        <c:crosses val="autoZero"/>
        <c:crossBetween val="between"/>
      </c:valAx>
      <c:catAx>
        <c:axId val="597377152"/>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5973755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Sheet1!$D$2:$D$52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Sheet1!$E$2:$E$52</c:f>
              <c:numCache>
                <c:formatCode>General</c:formatCode>
                <c:ptCount val="51"/>
                <c:pt idx="0">
                  <c:v>5.3852816220867759</c:v>
                </c:pt>
                <c:pt idx="1">
                  <c:v>5.5791697403609488</c:v>
                </c:pt>
                <c:pt idx="2">
                  <c:v>5.6659639575680032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Sheet1!$F$2:$F$52</c:f>
              <c:numCache>
                <c:formatCode>General</c:formatCode>
                <c:ptCount val="51"/>
                <c:pt idx="0">
                  <c:v>#N/A</c:v>
                </c:pt>
                <c:pt idx="1">
                  <c:v>#N/A</c:v>
                </c:pt>
                <c:pt idx="2">
                  <c:v>#N/A</c:v>
                </c:pt>
                <c:pt idx="3">
                  <c:v>5.6366010226617718</c:v>
                </c:pt>
                <c:pt idx="4">
                  <c:v>5.6862735876783059</c:v>
                </c:pt>
                <c:pt idx="5">
                  <c:v>5.7856034554160534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Sheet1!$G$2:$G$52</c:f>
              <c:numCache>
                <c:formatCode>General</c:formatCode>
                <c:ptCount val="51"/>
                <c:pt idx="0">
                  <c:v>#N/A</c:v>
                </c:pt>
                <c:pt idx="1">
                  <c:v>#N/A</c:v>
                </c:pt>
                <c:pt idx="2">
                  <c:v>#N/A</c:v>
                </c:pt>
                <c:pt idx="3">
                  <c:v>#N/A</c:v>
                </c:pt>
                <c:pt idx="4">
                  <c:v>#N/A</c:v>
                </c:pt>
                <c:pt idx="5">
                  <c:v>#N/A</c:v>
                </c:pt>
                <c:pt idx="6">
                  <c:v>5.9176931769802801</c:v>
                </c:pt>
                <c:pt idx="7">
                  <c:v>6.0420017288297654</c:v>
                </c:pt>
                <c:pt idx="8">
                  <c:v>6.0517168819645679</c:v>
                </c:pt>
                <c:pt idx="9">
                  <c:v>6.1312834295042284</c:v>
                </c:pt>
                <c:pt idx="10">
                  <c:v>6.1394909011268606</c:v>
                </c:pt>
                <c:pt idx="11">
                  <c:v>6.1414981372709478</c:v>
                </c:pt>
                <c:pt idx="12">
                  <c:v>6.1874281747314326</c:v>
                </c:pt>
                <c:pt idx="13">
                  <c:v>6.2021148250861842</c:v>
                </c:pt>
                <c:pt idx="14">
                  <c:v>6.2309709122764456</c:v>
                </c:pt>
                <c:pt idx="15">
                  <c:v>6.3008713321499803</c:v>
                </c:pt>
                <c:pt idx="16">
                  <c:v>6.3040846171028093</c:v>
                </c:pt>
                <c:pt idx="17">
                  <c:v>6.3687370066292832</c:v>
                </c:pt>
                <c:pt idx="18">
                  <c:v>6.4179921109222402</c:v>
                </c:pt>
                <c:pt idx="19">
                  <c:v>6.4512634724115152</c:v>
                </c:pt>
                <c:pt idx="20">
                  <c:v>6.4697583946453996</c:v>
                </c:pt>
                <c:pt idx="21">
                  <c:v>6.5455527450257636</c:v>
                </c:pt>
                <c:pt idx="22">
                  <c:v>6.5473398569819308</c:v>
                </c:pt>
                <c:pt idx="23">
                  <c:v>6.6524817615342311</c:v>
                </c:pt>
                <c:pt idx="24">
                  <c:v>6.6731764278191994</c:v>
                </c:pt>
                <c:pt idx="25">
                  <c:v>6.7304150708524428</c:v>
                </c:pt>
                <c:pt idx="26">
                  <c:v>6.7556951853588396</c:v>
                </c:pt>
                <c:pt idx="27">
                  <c:v>6.8389605579965096</c:v>
                </c:pt>
                <c:pt idx="28">
                  <c:v>6.8543602847541232</c:v>
                </c:pt>
                <c:pt idx="29">
                  <c:v>6.88253898140362</c:v>
                </c:pt>
                <c:pt idx="30">
                  <c:v>6.9054693172819857</c:v>
                </c:pt>
                <c:pt idx="31">
                  <c:v>6.9089083501181641</c:v>
                </c:pt>
                <c:pt idx="32">
                  <c:v>6.9171008322528564</c:v>
                </c:pt>
                <c:pt idx="33">
                  <c:v>6.9204959687750369</c:v>
                </c:pt>
                <c:pt idx="34">
                  <c:v>6.9289208943559801</c:v>
                </c:pt>
                <c:pt idx="35">
                  <c:v>6.9684090233003921</c:v>
                </c:pt>
                <c:pt idx="36">
                  <c:v>6.9885023854143746</c:v>
                </c:pt>
                <c:pt idx="37">
                  <c:v>7.020570538863641</c:v>
                </c:pt>
                <c:pt idx="38">
                  <c:v>7.0261616334267876</c:v>
                </c:pt>
                <c:pt idx="39">
                  <c:v>7.0647355830760361</c:v>
                </c:pt>
                <c:pt idx="40">
                  <c:v>7.0973713593484051</c:v>
                </c:pt>
                <c:pt idx="41">
                  <c:v>7.1148772142692174</c:v>
                </c:pt>
                <c:pt idx="42">
                  <c:v>7.1630359008469444</c:v>
                </c:pt>
                <c:pt idx="43">
                  <c:v>7.1883955826288677</c:v>
                </c:pt>
                <c:pt idx="44">
                  <c:v>7.2621306458531549</c:v>
                </c:pt>
                <c:pt idx="45">
                  <c:v>7.2915237630652268</c:v>
                </c:pt>
                <c:pt idx="46">
                  <c:v>7.3040143137955358</c:v>
                </c:pt>
                <c:pt idx="47">
                  <c:v>7.3772702676894601</c:v>
                </c:pt>
                <c:pt idx="48">
                  <c:v>#N/A</c:v>
                </c:pt>
                <c:pt idx="49">
                  <c:v>#N/A</c:v>
                </c:pt>
                <c:pt idx="50">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Sheet1!$H$2:$H$52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7.6046207425279224</c:v>
                </c:pt>
                <c:pt idx="49">
                  <c:v>#N/A</c:v>
                </c:pt>
                <c:pt idx="50">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Sheet1!$I$2:$I$52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7.7324707446339467</c:v>
                </c:pt>
                <c:pt idx="50">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Sheet1!$J$2:$J$52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7.942085720677305</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Sheet1!$A$2:$A$52</c:f>
              <c:strCache>
                <c:ptCount val="5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strCache>
            </c:strRef>
          </c:cat>
          <c:val>
            <c:numRef>
              <c:f>Sheet1!$K$2:$K$52</c:f>
              <c:numCache>
                <c:formatCode>General</c:formatCode>
                <c:ptCount val="5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6.8543602847541232</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4113857764016926"/>
          <c:w val="0.74050409342017565"/>
          <c:h val="0.3221055555555555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5.5281380564366476</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0.53654981031800819</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0.1638685427539448</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1.7107642475055886</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0.16386854275394569</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0.533646505202233</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47072"/>
        <c:axId val="7790476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6.6721505654301563</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7.0839385332613949</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
                  <c:y val="2.938091212364171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GB" b="0" dirty="0"/>
                      <a:t>Q7. </a:t>
                    </a:r>
                    <a:r>
                      <a:rPr lang="en-GB" sz="900" b="0" i="0" u="none" strike="noStrike" baseline="0" dirty="0">
                        <a:effectLst/>
                      </a:rPr>
                      <a:t>Was the support offered appropriate for your mental health needs?</a:t>
                    </a:r>
                    <a:endParaRPr lang="en-GB" b="0" dirty="0"/>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3689464667977"/>
                      <c:h val="0.43494986737277791"/>
                    </c:manualLayout>
                  </c15:layout>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2512"/>
        <c:axId val="779048704"/>
      </c:scatterChart>
      <c:catAx>
        <c:axId val="779047072"/>
        <c:scaling>
          <c:orientation val="minMax"/>
        </c:scaling>
        <c:delete val="1"/>
        <c:axPos val="l"/>
        <c:numFmt formatCode="General" sourceLinked="1"/>
        <c:majorTickMark val="out"/>
        <c:minorTickMark val="none"/>
        <c:tickLblPos val="nextTo"/>
        <c:crossAx val="779047616"/>
        <c:crosses val="autoZero"/>
        <c:auto val="1"/>
        <c:lblAlgn val="ctr"/>
        <c:lblOffset val="100"/>
        <c:noMultiLvlLbl val="0"/>
      </c:catAx>
      <c:valAx>
        <c:axId val="779047616"/>
        <c:scaling>
          <c:orientation val="minMax"/>
          <c:min val="1"/>
        </c:scaling>
        <c:delete val="1"/>
        <c:axPos val="b"/>
        <c:numFmt formatCode="General" sourceLinked="1"/>
        <c:majorTickMark val="none"/>
        <c:minorTickMark val="none"/>
        <c:tickLblPos val="nextTo"/>
        <c:crossAx val="779047072"/>
        <c:crosses val="autoZero"/>
        <c:crossBetween val="between"/>
      </c:valAx>
      <c:valAx>
        <c:axId val="779048704"/>
        <c:scaling>
          <c:orientation val="minMax"/>
          <c:min val="0"/>
        </c:scaling>
        <c:delete val="1"/>
        <c:axPos val="r"/>
        <c:numFmt formatCode="#;;0" sourceLinked="0"/>
        <c:majorTickMark val="out"/>
        <c:minorTickMark val="none"/>
        <c:tickLblPos val="nextTo"/>
        <c:crossAx val="779052512"/>
        <c:crosses val="max"/>
        <c:crossBetween val="midCat"/>
        <c:majorUnit val="1"/>
      </c:valAx>
      <c:valAx>
        <c:axId val="77905251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48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58766666666667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4.3609354425223907</c:v>
                </c:pt>
              </c:numCache>
            </c:numRef>
          </c:val>
          <c:extLs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0.49957479803483196</c:v>
                </c:pt>
              </c:numCache>
            </c:numRef>
          </c:val>
          <c:extLs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0.20542319348812654</c:v>
                </c:pt>
              </c:numCache>
            </c:numRef>
          </c:val>
          <c:extLs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2.1445888827826938</c:v>
                </c:pt>
              </c:numCache>
            </c:numRef>
          </c:val>
          <c:extLs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0.20542319348812743</c:v>
                </c:pt>
              </c:numCache>
            </c:numRef>
          </c:val>
          <c:extLs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0.66613874337138945</c:v>
                </c:pt>
              </c:numCache>
            </c:numRef>
          </c:val>
          <c:extLs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779053600"/>
        <c:axId val="7790541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7.0365700040780901</c:v>
                </c:pt>
              </c:numCache>
            </c:numRef>
          </c:xVal>
          <c:yVal>
            <c:numLit>
              <c:formatCode>General</c:formatCode>
              <c:ptCount val="1"/>
              <c:pt idx="0">
                <c:v>1</c:v>
              </c:pt>
            </c:numLit>
          </c:yVal>
          <c:smooth val="0"/>
          <c:extLs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312A-41BF-AC83-8EB513E843D5}"/>
              </c:ext>
            </c:extLst>
          </c:dPt>
          <c:xVal>
            <c:numRef>
              <c:f>Sheet1!$B$12</c:f>
              <c:numCache>
                <c:formatCode>General</c:formatCode>
                <c:ptCount val="1"/>
                <c:pt idx="0">
                  <c:v>6.1382278754366961</c:v>
                </c:pt>
              </c:numCache>
            </c:numRef>
          </c:xVal>
          <c:yVal>
            <c:numLit>
              <c:formatCode>General</c:formatCode>
              <c:ptCount val="1"/>
              <c:pt idx="0">
                <c:v>1</c:v>
              </c:pt>
            </c:numLit>
          </c:yVal>
          <c:smooth val="0"/>
          <c:extLs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GB" b="0" dirty="0"/>
                      <a:t>Q6. </a:t>
                    </a:r>
                    <a:r>
                      <a:rPr lang="en-GB" sz="900" b="0" i="0" u="none" strike="noStrike" baseline="0" dirty="0">
                        <a:effectLst/>
                      </a:rPr>
                      <a:t>While waiting, between your assessment with the NHS mental health team and your first appointment for treatment, were you offered support with your mental health?</a:t>
                    </a:r>
                    <a:endParaRPr lang="en-GB" dirty="0"/>
                  </a:p>
                </c:rich>
              </c:tx>
              <c:dLblPos val="l"/>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312A-41BF-AC83-8EB513E843D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779055232"/>
        <c:axId val="779054688"/>
      </c:scatterChart>
      <c:catAx>
        <c:axId val="779053600"/>
        <c:scaling>
          <c:orientation val="minMax"/>
        </c:scaling>
        <c:delete val="1"/>
        <c:axPos val="l"/>
        <c:numFmt formatCode="General" sourceLinked="1"/>
        <c:majorTickMark val="out"/>
        <c:minorTickMark val="none"/>
        <c:tickLblPos val="nextTo"/>
        <c:crossAx val="779054144"/>
        <c:crosses val="autoZero"/>
        <c:auto val="1"/>
        <c:lblAlgn val="ctr"/>
        <c:lblOffset val="100"/>
        <c:noMultiLvlLbl val="0"/>
      </c:catAx>
      <c:valAx>
        <c:axId val="779054144"/>
        <c:scaling>
          <c:orientation val="minMax"/>
          <c:min val="1"/>
        </c:scaling>
        <c:delete val="1"/>
        <c:axPos val="b"/>
        <c:numFmt formatCode="General" sourceLinked="1"/>
        <c:majorTickMark val="none"/>
        <c:minorTickMark val="none"/>
        <c:tickLblPos val="nextTo"/>
        <c:crossAx val="779053600"/>
        <c:crosses val="autoZero"/>
        <c:crossBetween val="between"/>
      </c:valAx>
      <c:valAx>
        <c:axId val="779054688"/>
        <c:scaling>
          <c:orientation val="minMax"/>
          <c:min val="0"/>
        </c:scaling>
        <c:delete val="1"/>
        <c:axPos val="r"/>
        <c:numFmt formatCode="#;;0" sourceLinked="0"/>
        <c:majorTickMark val="out"/>
        <c:minorTickMark val="none"/>
        <c:tickLblPos val="nextTo"/>
        <c:crossAx val="779055232"/>
        <c:crosses val="max"/>
        <c:crossBetween val="midCat"/>
        <c:majorUnit val="1"/>
      </c:valAx>
      <c:valAx>
        <c:axId val="77905523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46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5.6125111067287303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5.6772170874299208</c:v>
                </c:pt>
                <c:pt idx="2">
                  <c:v>5.6910740827136026</c:v>
                </c:pt>
                <c:pt idx="3">
                  <c:v>5.765272010205754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5.7999855277569639</c:v>
                </c:pt>
                <c:pt idx="5">
                  <c:v>5.8239639060965844</c:v>
                </c:pt>
                <c:pt idx="6">
                  <c:v>5.8396825306810713</c:v>
                </c:pt>
                <c:pt idx="7">
                  <c:v>5.8413182284825416</c:v>
                </c:pt>
                <c:pt idx="8">
                  <c:v>5.9127870727483209</c:v>
                </c:pt>
                <c:pt idx="9">
                  <c:v>5.923930217764668</c:v>
                </c:pt>
                <c:pt idx="10">
                  <c:v>5.9274056032442886</c:v>
                </c:pt>
                <c:pt idx="11">
                  <c:v>5.9278501607130467</c:v>
                </c:pt>
                <c:pt idx="12">
                  <c:v>5.9315459231030614</c:v>
                </c:pt>
                <c:pt idx="13">
                  <c:v>5.9409120551473382</c:v>
                </c:pt>
                <c:pt idx="14">
                  <c:v>5.9414742042864477</c:v>
                </c:pt>
                <c:pt idx="15">
                  <c:v>5.9920105512414867</c:v>
                </c:pt>
                <c:pt idx="16">
                  <c:v>6.00735239768062</c:v>
                </c:pt>
                <c:pt idx="17">
                  <c:v>6.0120128792468419</c:v>
                </c:pt>
                <c:pt idx="18">
                  <c:v>6.0349811653539831</c:v>
                </c:pt>
                <c:pt idx="19">
                  <c:v>6.0445975942969126</c:v>
                </c:pt>
                <c:pt idx="20">
                  <c:v>6.0502804525778027</c:v>
                </c:pt>
                <c:pt idx="21">
                  <c:v>6.0685994573519801</c:v>
                </c:pt>
                <c:pt idx="22">
                  <c:v>6.0807912341988519</c:v>
                </c:pt>
                <c:pt idx="23">
                  <c:v>6.0972476551304853</c:v>
                </c:pt>
                <c:pt idx="24">
                  <c:v>6.1222596930709976</c:v>
                </c:pt>
                <c:pt idx="25">
                  <c:v>6.1435384364631789</c:v>
                </c:pt>
                <c:pt idx="26">
                  <c:v>6.1456607855617893</c:v>
                </c:pt>
                <c:pt idx="27">
                  <c:v>6.1458134236612736</c:v>
                </c:pt>
                <c:pt idx="28">
                  <c:v>6.1709309060301596</c:v>
                </c:pt>
                <c:pt idx="29">
                  <c:v>6.1811351335130507</c:v>
                </c:pt>
                <c:pt idx="30">
                  <c:v>6.1913436694781803</c:v>
                </c:pt>
                <c:pt idx="31">
                  <c:v>6.2343923668540464</c:v>
                </c:pt>
                <c:pt idx="32">
                  <c:v>6.2547989286637824</c:v>
                </c:pt>
                <c:pt idx="33">
                  <c:v>6.3038846214931894</c:v>
                </c:pt>
                <c:pt idx="34">
                  <c:v>6.3224483783837124</c:v>
                </c:pt>
                <c:pt idx="35">
                  <c:v>6.4024409003052254</c:v>
                </c:pt>
                <c:pt idx="36">
                  <c:v>6.4210574599088206</c:v>
                </c:pt>
                <c:pt idx="37">
                  <c:v>6.4266833955776503</c:v>
                </c:pt>
                <c:pt idx="38">
                  <c:v>6.4310223462785983</c:v>
                </c:pt>
                <c:pt idx="39">
                  <c:v>6.432166692680676</c:v>
                </c:pt>
                <c:pt idx="40">
                  <c:v>6.4332385689365266</c:v>
                </c:pt>
                <c:pt idx="41">
                  <c:v>6.482170555922842</c:v>
                </c:pt>
                <c:pt idx="42">
                  <c:v>6.5503190411223873</c:v>
                </c:pt>
                <c:pt idx="43">
                  <c:v>6.5849193347855604</c:v>
                </c:pt>
                <c:pt idx="44">
                  <c:v>6.6060060799623184</c:v>
                </c:pt>
                <c:pt idx="45">
                  <c:v>6.613089498364336</c:v>
                </c:pt>
                <c:pt idx="46">
                  <c:v>6.6206987737653806</c:v>
                </c:pt>
                <c:pt idx="47">
                  <c:v>6.6317364847614559</c:v>
                </c:pt>
                <c:pt idx="48">
                  <c:v>#N/A</c:v>
                </c:pt>
                <c:pt idx="49">
                  <c:v>#N/A</c:v>
                </c:pt>
                <c:pt idx="50">
                  <c:v>#N/A</c:v>
                </c:pt>
                <c:pt idx="51">
                  <c:v>#N/A</c:v>
                </c:pt>
                <c:pt idx="52">
                  <c:v>#N/A</c:v>
                </c:pt>
              </c:numCache>
            </c:numRef>
          </c:val>
          <c:extLs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6.7061094444447296</c:v>
                </c:pt>
                <c:pt idx="49">
                  <c:v>6.7392256054243713</c:v>
                </c:pt>
                <c:pt idx="50">
                  <c:v>#N/A</c:v>
                </c:pt>
                <c:pt idx="51">
                  <c:v>#N/A</c:v>
                </c:pt>
                <c:pt idx="52">
                  <c:v>#N/A</c:v>
                </c:pt>
              </c:numCache>
            </c:numRef>
          </c:val>
          <c:extLs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6.7885700220591474</c:v>
                </c:pt>
                <c:pt idx="51">
                  <c:v>6.8096521582461218</c:v>
                </c:pt>
                <c:pt idx="52">
                  <c:v>6.8546485452817434</c:v>
                </c:pt>
              </c:numCache>
            </c:numRef>
          </c:val>
          <c:extLs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894142720"/>
        <c:axId val="89414924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6.5503190411223873</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894151968"/>
        <c:axId val="894154688"/>
      </c:barChart>
      <c:catAx>
        <c:axId val="894142720"/>
        <c:scaling>
          <c:orientation val="minMax"/>
        </c:scaling>
        <c:delete val="1"/>
        <c:axPos val="b"/>
        <c:numFmt formatCode="General" sourceLinked="1"/>
        <c:majorTickMark val="none"/>
        <c:minorTickMark val="none"/>
        <c:tickLblPos val="nextTo"/>
        <c:crossAx val="894149248"/>
        <c:crosses val="autoZero"/>
        <c:auto val="1"/>
        <c:lblAlgn val="ctr"/>
        <c:lblOffset val="100"/>
        <c:noMultiLvlLbl val="0"/>
      </c:catAx>
      <c:valAx>
        <c:axId val="89414924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4142720"/>
        <c:crosses val="autoZero"/>
        <c:crossBetween val="between"/>
      </c:valAx>
      <c:valAx>
        <c:axId val="89415468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4151968"/>
        <c:crosses val="max"/>
        <c:crossBetween val="between"/>
      </c:valAx>
      <c:catAx>
        <c:axId val="894151968"/>
        <c:scaling>
          <c:orientation val="minMax"/>
        </c:scaling>
        <c:delete val="1"/>
        <c:axPos val="b"/>
        <c:numFmt formatCode="General" sourceLinked="1"/>
        <c:majorTickMark val="out"/>
        <c:minorTickMark val="none"/>
        <c:tickLblPos val="nextTo"/>
        <c:crossAx val="89415468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473777777777781"/>
          <c:w val="0.74050409342017565"/>
          <c:h val="0.3646194444444444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5.8574102706402744</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4.3559919264487768E-2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0.10168788674343521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1.061607054785858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0.10168788674343521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3.3742765952140985E-2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6.7713761516762414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General</c:formatCode>
                <c:ptCount val="1"/>
                <c:pt idx="0">
                  <c:v>6.5334616040411264</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Did your NHS mental health team consider how areas of your life impact your mental health?</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4222222222222221"/>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5.0802495236337322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0.17128650598028905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0.11109421176602563</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1.1598077483334226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0.11109421176602563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3.8838891888566707E-2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6.2388943396406296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5.9425341155467581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you get the help you needed?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50462962962966"/>
          <c:w val="0.74050409342017565"/>
          <c:h val="0.3326964285714285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6.2145802755393227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0.28749238868558624</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8.6198272538046794E-2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0.89989768857747343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8.6198272538046794E-2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9.8658527324355205E-2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7.5240342380835914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7.0382197810516924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Q9. Did you feel your NHS mental health team listened to what you had to say?</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6.2582238687635616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7.7626044607668199E-2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1.0970202574327619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0.10508000223828429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0.10984631920923338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7.4560597818357062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6.8843600420876108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 Were you given enough time to discuss your needs and treatment?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471179306745639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3.9622697862080849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0.10513702492664789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8.7293230864954552E-2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0.91132889756182855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8.7293230864953664E-2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0.31311180722205201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2.7961341013353014E-2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4.7612306943757661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4.6103644907806016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957357D9-8EAC-48A1-BF82-026D8802E612}" type="CELLRANGE">
                      <a:rPr lang="en-GB"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have to repeat your mental health history to your NHS mental health team?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4.4818242249485554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4.9575886004792844</c:v>
                </c:pt>
                <c:pt idx="2">
                  <c:v>5.1107326607311609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5.2286573482725309</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5.369048088932586</c:v>
                </c:pt>
                <c:pt idx="5">
                  <c:v>5.3697896718966236</c:v>
                </c:pt>
                <c:pt idx="6">
                  <c:v>5.4237525372434909</c:v>
                </c:pt>
                <c:pt idx="7">
                  <c:v>5.4335180861747281</c:v>
                </c:pt>
                <c:pt idx="8">
                  <c:v>5.4622661568311006</c:v>
                </c:pt>
                <c:pt idx="9">
                  <c:v>5.5561967055393708</c:v>
                </c:pt>
                <c:pt idx="10">
                  <c:v>5.5881626008692171</c:v>
                </c:pt>
                <c:pt idx="11">
                  <c:v>5.5988320188110894</c:v>
                </c:pt>
                <c:pt idx="12">
                  <c:v>5.6271568583972904</c:v>
                </c:pt>
                <c:pt idx="13">
                  <c:v>5.6380643854134096</c:v>
                </c:pt>
                <c:pt idx="14">
                  <c:v>5.6763187878398504</c:v>
                </c:pt>
                <c:pt idx="15">
                  <c:v>5.7230163660376903</c:v>
                </c:pt>
                <c:pt idx="16">
                  <c:v>5.7715871735937014</c:v>
                </c:pt>
                <c:pt idx="17">
                  <c:v>5.7723990391386746</c:v>
                </c:pt>
                <c:pt idx="18">
                  <c:v>5.7973032515044993</c:v>
                </c:pt>
                <c:pt idx="19">
                  <c:v>5.8107841471875687</c:v>
                </c:pt>
                <c:pt idx="20">
                  <c:v>5.8648270685583954</c:v>
                </c:pt>
                <c:pt idx="21">
                  <c:v>5.8732137001329541</c:v>
                </c:pt>
                <c:pt idx="22">
                  <c:v>5.9461308414636012</c:v>
                </c:pt>
                <c:pt idx="23">
                  <c:v>5.9788359871088588</c:v>
                </c:pt>
                <c:pt idx="24">
                  <c:v>6.0156901786965067</c:v>
                </c:pt>
                <c:pt idx="25">
                  <c:v>6.0308311896404563</c:v>
                </c:pt>
                <c:pt idx="26">
                  <c:v>6.0537672592579703</c:v>
                </c:pt>
                <c:pt idx="27">
                  <c:v>6.0728002183015386</c:v>
                </c:pt>
                <c:pt idx="28">
                  <c:v>6.101559965547934</c:v>
                </c:pt>
                <c:pt idx="29">
                  <c:v>6.101894705130599</c:v>
                </c:pt>
                <c:pt idx="30">
                  <c:v>6.1188579897895066</c:v>
                </c:pt>
                <c:pt idx="31">
                  <c:v>6.1269790380271596</c:v>
                </c:pt>
                <c:pt idx="32">
                  <c:v>6.1749882772680351</c:v>
                </c:pt>
                <c:pt idx="33">
                  <c:v>6.2066996228770854</c:v>
                </c:pt>
                <c:pt idx="34">
                  <c:v>6.2369821983273042</c:v>
                </c:pt>
                <c:pt idx="35">
                  <c:v>6.2403429410226474</c:v>
                </c:pt>
                <c:pt idx="36">
                  <c:v>6.2510125191537762</c:v>
                </c:pt>
                <c:pt idx="37">
                  <c:v>6.2640359317511862</c:v>
                </c:pt>
                <c:pt idx="38">
                  <c:v>6.2744662359791219</c:v>
                </c:pt>
                <c:pt idx="39">
                  <c:v>6.2896761005668429</c:v>
                </c:pt>
                <c:pt idx="40">
                  <c:v>6.3031479112941762</c:v>
                </c:pt>
                <c:pt idx="41">
                  <c:v>6.3299555171274964</c:v>
                </c:pt>
                <c:pt idx="42">
                  <c:v>6.4826449973746278</c:v>
                </c:pt>
                <c:pt idx="43">
                  <c:v>6.4925374281095714</c:v>
                </c:pt>
                <c:pt idx="44">
                  <c:v>6.5473491789350309</c:v>
                </c:pt>
                <c:pt idx="45">
                  <c:v>6.6189023113224303</c:v>
                </c:pt>
                <c:pt idx="46">
                  <c:v>6.6574100119897599</c:v>
                </c:pt>
                <c:pt idx="47">
                  <c:v>6.6587689356707536</c:v>
                </c:pt>
                <c:pt idx="48">
                  <c:v>#N/A</c:v>
                </c:pt>
                <c:pt idx="49">
                  <c:v>#N/A</c:v>
                </c:pt>
                <c:pt idx="50">
                  <c:v>#N/A</c:v>
                </c:pt>
                <c:pt idx="51">
                  <c:v>#N/A</c:v>
                </c:pt>
                <c:pt idx="52">
                  <c:v>#N/A</c:v>
                </c:pt>
              </c:numCache>
            </c:numRef>
          </c:val>
          <c:extLs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6.7485580433686767</c:v>
                </c:pt>
                <c:pt idx="49">
                  <c:v>6.8180589984363733</c:v>
                </c:pt>
                <c:pt idx="50">
                  <c:v>#N/A</c:v>
                </c:pt>
                <c:pt idx="51">
                  <c:v>#N/A</c:v>
                </c:pt>
                <c:pt idx="52">
                  <c:v>#N/A</c:v>
                </c:pt>
              </c:numCache>
            </c:numRef>
          </c:val>
          <c:extLs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6.8903315186165406</c:v>
                </c:pt>
                <c:pt idx="51">
                  <c:v>6.9766237825910196</c:v>
                </c:pt>
                <c:pt idx="52">
                  <c:v>6.9974511803702093</c:v>
                </c:pt>
              </c:numCache>
            </c:numRef>
          </c:val>
          <c:extLs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896867472"/>
        <c:axId val="8968707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Your Trust</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5.9788359871088588</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896881072"/>
        <c:axId val="896882160"/>
      </c:barChart>
      <c:catAx>
        <c:axId val="896867472"/>
        <c:scaling>
          <c:orientation val="minMax"/>
        </c:scaling>
        <c:delete val="1"/>
        <c:axPos val="b"/>
        <c:numFmt formatCode="General" sourceLinked="1"/>
        <c:majorTickMark val="none"/>
        <c:minorTickMark val="none"/>
        <c:tickLblPos val="nextTo"/>
        <c:crossAx val="896870736"/>
        <c:crosses val="autoZero"/>
        <c:auto val="1"/>
        <c:lblAlgn val="ctr"/>
        <c:lblOffset val="100"/>
        <c:noMultiLvlLbl val="0"/>
      </c:catAx>
      <c:valAx>
        <c:axId val="8968707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67472"/>
        <c:crosses val="autoZero"/>
        <c:crossBetween val="between"/>
      </c:valAx>
      <c:valAx>
        <c:axId val="89688216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81072"/>
        <c:crosses val="max"/>
        <c:crossBetween val="between"/>
      </c:valAx>
      <c:catAx>
        <c:axId val="896881072"/>
        <c:scaling>
          <c:orientation val="minMax"/>
        </c:scaling>
        <c:delete val="1"/>
        <c:axPos val="b"/>
        <c:numFmt formatCode="General" sourceLinked="1"/>
        <c:majorTickMark val="out"/>
        <c:minorTickMark val="none"/>
        <c:tickLblPos val="nextTo"/>
        <c:crossAx val="89688216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c:ext xmlns:c16="http://schemas.microsoft.com/office/drawing/2014/chart" uri="{C3380CC4-5D6E-409C-BE32-E72D297353CC}">
                <c16:uniqueId val="{00000007-CEE5-41A2-A379-1106E6415D1D}"/>
              </c:ext>
            </c:extLst>
          </c:dPt>
          <c:dLbls>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Feuil1!$A$2:$A$5</c:f>
              <c:strCache>
                <c:ptCount val="4"/>
                <c:pt idx="0">
                  <c:v>16-35</c:v>
                </c:pt>
                <c:pt idx="1">
                  <c:v>36-50</c:v>
                </c:pt>
                <c:pt idx="2">
                  <c:v>51-65</c:v>
                </c:pt>
                <c:pt idx="3">
                  <c:v>66+</c:v>
                </c:pt>
              </c:strCache>
            </c:strRef>
          </c:cat>
          <c:val>
            <c:numRef>
              <c:f>Feuil1!$B$2:$B$5</c:f>
              <c:numCache>
                <c:formatCode>0%</c:formatCode>
                <c:ptCount val="4"/>
                <c:pt idx="0">
                  <c:v>0.18076923076923079</c:v>
                </c:pt>
                <c:pt idx="1">
                  <c:v>0.30384615384615382</c:v>
                </c:pt>
                <c:pt idx="2">
                  <c:v>0.2384615384615385</c:v>
                </c:pt>
                <c:pt idx="3">
                  <c:v>0.27692307692307688</c:v>
                </c:pt>
              </c:numCache>
            </c:numRef>
          </c:val>
          <c:extLs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1"/>
        </c:dLbls>
        <c:firstSliceAng val="0"/>
        <c:holeSize val="62"/>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982743588913113"/>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4.1087354663283797</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7.2581634179952559E-2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0.59225223295017138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0.16511549455731522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1.7237822467366719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0.16511549455731522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8.7862316321690948E-2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5.2907532462606053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5.8005759513841548</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DDD26FAB-490D-43F8-A437-AB434D273E98}"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In the last 12 months, have you had a care review meeting with your NHS mental health team to discuss how your care is working?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2295999999999996"/>
          <c:w val="0.74050409342017565"/>
          <c:h val="0.3447916666666666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4.6215434095939418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0.54969899236041186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0.1661679166964749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1.7347693839791321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0.16616791669647579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0.17222290205188884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6.6669187279571123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6.2047950106403951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E6D72F91-48B4-417C-8AE3-3F83E423AF8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Do you have a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5.759558472024465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5.7489969383452539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5.80687383932906</c:v>
                </c:pt>
                <c:pt idx="3">
                  <c:v>5.8219889316264153</c:v>
                </c:pt>
                <c:pt idx="4">
                  <c:v>5.8946922364445964</c:v>
                </c:pt>
                <c:pt idx="5">
                  <c:v>5.9108169444444894</c:v>
                </c:pt>
                <c:pt idx="6">
                  <c:v>5.9129192935206136</c:v>
                </c:pt>
                <c:pt idx="7">
                  <c:v>5.943001809119048</c:v>
                </c:pt>
                <c:pt idx="8">
                  <c:v>5.9471633333627212</c:v>
                </c:pt>
                <c:pt idx="9">
                  <c:v>5.9867015876835712</c:v>
                </c:pt>
                <c:pt idx="10">
                  <c:v>6.0117664986972352</c:v>
                </c:pt>
                <c:pt idx="11">
                  <c:v>6.013842890274713</c:v>
                </c:pt>
                <c:pt idx="12">
                  <c:v>6.0148307279313897</c:v>
                </c:pt>
                <c:pt idx="13">
                  <c:v>6.046572132631935</c:v>
                </c:pt>
                <c:pt idx="14">
                  <c:v>6.0595327237388172</c:v>
                </c:pt>
                <c:pt idx="15">
                  <c:v>6.0782747187188626</c:v>
                </c:pt>
                <c:pt idx="16">
                  <c:v>6.0902764050305329</c:v>
                </c:pt>
                <c:pt idx="17">
                  <c:v>6.0975354671303954</c:v>
                </c:pt>
                <c:pt idx="18">
                  <c:v>6.1380735877212036</c:v>
                </c:pt>
                <c:pt idx="19">
                  <c:v>6.1515860102670388</c:v>
                </c:pt>
                <c:pt idx="20">
                  <c:v>6.1524021247972271</c:v>
                </c:pt>
                <c:pt idx="21">
                  <c:v>6.187322925357055</c:v>
                </c:pt>
                <c:pt idx="22">
                  <c:v>6.194523142541482</c:v>
                </c:pt>
                <c:pt idx="23">
                  <c:v>6.2003356271132253</c:v>
                </c:pt>
                <c:pt idx="24">
                  <c:v>6.2408910639273154</c:v>
                </c:pt>
                <c:pt idx="25">
                  <c:v>6.2433780514982944</c:v>
                </c:pt>
                <c:pt idx="26">
                  <c:v>6.2528165907991538</c:v>
                </c:pt>
                <c:pt idx="27">
                  <c:v>6.2891422906580212</c:v>
                </c:pt>
                <c:pt idx="28">
                  <c:v>6.2910197565140269</c:v>
                </c:pt>
                <c:pt idx="29">
                  <c:v>6.3455663102405886</c:v>
                </c:pt>
                <c:pt idx="30">
                  <c:v>6.3662584709736967</c:v>
                </c:pt>
                <c:pt idx="31">
                  <c:v>6.3703540635659879</c:v>
                </c:pt>
                <c:pt idx="32">
                  <c:v>6.3767416232267289</c:v>
                </c:pt>
                <c:pt idx="33">
                  <c:v>6.394863239691726</c:v>
                </c:pt>
                <c:pt idx="34">
                  <c:v>6.426132366645648</c:v>
                </c:pt>
                <c:pt idx="35">
                  <c:v>6.4266595261144159</c:v>
                </c:pt>
                <c:pt idx="36">
                  <c:v>6.4447770437811824</c:v>
                </c:pt>
                <c:pt idx="37">
                  <c:v>6.4479338659657568</c:v>
                </c:pt>
                <c:pt idx="38">
                  <c:v>6.4627813573343733</c:v>
                </c:pt>
                <c:pt idx="39">
                  <c:v>6.4668372668661993</c:v>
                </c:pt>
                <c:pt idx="40">
                  <c:v>6.4683949157494274</c:v>
                </c:pt>
                <c:pt idx="41">
                  <c:v>6.4752883086504021</c:v>
                </c:pt>
                <c:pt idx="42">
                  <c:v>6.4771159986751634</c:v>
                </c:pt>
                <c:pt idx="43">
                  <c:v>6.505945111321366</c:v>
                </c:pt>
                <c:pt idx="44">
                  <c:v>6.625859257967929</c:v>
                </c:pt>
                <c:pt idx="45">
                  <c:v>6.6405986955401044</c:v>
                </c:pt>
                <c:pt idx="46">
                  <c:v>6.6492451596993849</c:v>
                </c:pt>
                <c:pt idx="47">
                  <c:v>6.6659582650999472</c:v>
                </c:pt>
                <c:pt idx="48">
                  <c:v>#N/A</c:v>
                </c:pt>
                <c:pt idx="49">
                  <c:v>#N/A</c:v>
                </c:pt>
                <c:pt idx="50">
                  <c:v>#N/A</c:v>
                </c:pt>
                <c:pt idx="51">
                  <c:v>#N/A</c:v>
                </c:pt>
                <c:pt idx="52">
                  <c:v>#N/A</c:v>
                </c:pt>
              </c:numCache>
            </c:numRef>
          </c:val>
          <c:extLs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6.7991621341351882</c:v>
                </c:pt>
                <c:pt idx="49">
                  <c:v>#N/A</c:v>
                </c:pt>
                <c:pt idx="50">
                  <c:v>#N/A</c:v>
                </c:pt>
                <c:pt idx="51">
                  <c:v>#N/A</c:v>
                </c:pt>
                <c:pt idx="52">
                  <c:v>#N/A</c:v>
                </c:pt>
              </c:numCache>
            </c:numRef>
          </c:val>
          <c:extLs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6.7703695502300008</c:v>
                </c:pt>
                <c:pt idx="50">
                  <c:v>6.8436655813479046</c:v>
                </c:pt>
                <c:pt idx="51">
                  <c:v>6.8965543484268208</c:v>
                </c:pt>
                <c:pt idx="52">
                  <c:v>6.9699628897117432</c:v>
                </c:pt>
              </c:numCache>
            </c:numRef>
          </c:val>
          <c:extLs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896876720"/>
        <c:axId val="89688161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6.625859257967929</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896877264"/>
        <c:axId val="896870192"/>
      </c:barChart>
      <c:catAx>
        <c:axId val="896876720"/>
        <c:scaling>
          <c:orientation val="minMax"/>
        </c:scaling>
        <c:delete val="1"/>
        <c:axPos val="b"/>
        <c:numFmt formatCode="General" sourceLinked="1"/>
        <c:majorTickMark val="none"/>
        <c:minorTickMark val="none"/>
        <c:tickLblPos val="nextTo"/>
        <c:crossAx val="896881616"/>
        <c:crosses val="autoZero"/>
        <c:auto val="1"/>
        <c:lblAlgn val="ctr"/>
        <c:lblOffset val="100"/>
        <c:noMultiLvlLbl val="0"/>
      </c:catAx>
      <c:valAx>
        <c:axId val="89688161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6876720"/>
        <c:crosses val="autoZero"/>
        <c:crossBetween val="between"/>
      </c:valAx>
      <c:valAx>
        <c:axId val="8968701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6877264"/>
        <c:crosses val="max"/>
        <c:crossBetween val="between"/>
      </c:valAx>
      <c:catAx>
        <c:axId val="896877264"/>
        <c:scaling>
          <c:orientation val="minMax"/>
        </c:scaling>
        <c:delete val="1"/>
        <c:axPos val="b"/>
        <c:numFmt formatCode="General" sourceLinked="1"/>
        <c:majorTickMark val="out"/>
        <c:minorTickMark val="none"/>
        <c:tickLblPos val="nextTo"/>
        <c:crossAx val="89687019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8768222222222222"/>
          <c:w val="0.74050409342017565"/>
          <c:h val="0.3754927777777777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4.3528406300840894</c:v>
                </c:pt>
              </c:numCache>
            </c:numRef>
          </c:val>
          <c:extLst>
            <c:ext xmlns:c16="http://schemas.microsoft.com/office/drawing/2014/chart" uri="{C3380CC4-5D6E-409C-BE32-E72D297353CC}">
              <c16:uniqueId val="{00000000-1EDE-42B2-887C-AA749720AA8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1EDE-42B2-887C-AA749720AA8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0.24103491035768787</c:v>
                </c:pt>
              </c:numCache>
            </c:numRef>
          </c:val>
          <c:extLst>
            <c:ext xmlns:c16="http://schemas.microsoft.com/office/drawing/2014/chart" uri="{C3380CC4-5D6E-409C-BE32-E72D297353CC}">
              <c16:uniqueId val="{00000002-1EDE-42B2-887C-AA749720AA8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9.2153960383987155E-2</c:v>
                </c:pt>
              </c:numCache>
            </c:numRef>
          </c:val>
          <c:extLst>
            <c:ext xmlns:c16="http://schemas.microsoft.com/office/drawing/2014/chart" uri="{C3380CC4-5D6E-409C-BE32-E72D297353CC}">
              <c16:uniqueId val="{00000003-1EDE-42B2-887C-AA749720AA8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0.96207422145502974</c:v>
                </c:pt>
              </c:numCache>
            </c:numRef>
          </c:val>
          <c:extLst>
            <c:ext xmlns:c16="http://schemas.microsoft.com/office/drawing/2014/chart" uri="{C3380CC4-5D6E-409C-BE32-E72D297353CC}">
              <c16:uniqueId val="{00000004-1EDE-42B2-887C-AA749720AA8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9.2153960383987155E-2</c:v>
                </c:pt>
              </c:numCache>
            </c:numRef>
          </c:val>
          <c:extLst>
            <c:ext xmlns:c16="http://schemas.microsoft.com/office/drawing/2014/chart" uri="{C3380CC4-5D6E-409C-BE32-E72D297353CC}">
              <c16:uniqueId val="{00000005-1EDE-42B2-887C-AA749720AA8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0.32862129057618628</c:v>
                </c:pt>
              </c:numCache>
            </c:numRef>
          </c:val>
          <c:extLst>
            <c:ext xmlns:c16="http://schemas.microsoft.com/office/drawing/2014/chart" uri="{C3380CC4-5D6E-409C-BE32-E72D297353CC}">
              <c16:uniqueId val="{00000006-1EDE-42B2-887C-AA749720AA8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EDE-42B2-887C-AA749720AA8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5.3400765923986571</c:v>
                </c:pt>
              </c:numCache>
            </c:numRef>
          </c:xVal>
          <c:yVal>
            <c:numLit>
              <c:formatCode>General</c:formatCode>
              <c:ptCount val="1"/>
              <c:pt idx="0">
                <c:v>1</c:v>
              </c:pt>
            </c:numLit>
          </c:yVal>
          <c:smooth val="0"/>
          <c:extLst>
            <c:ext xmlns:c16="http://schemas.microsoft.com/office/drawing/2014/chart" uri="{C3380CC4-5D6E-409C-BE32-E72D297353CC}">
              <c16:uniqueId val="{00000008-1EDE-42B2-887C-AA749720AA8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EDE-42B2-887C-AA749720AA8C}"/>
              </c:ext>
            </c:extLst>
          </c:dPt>
          <c:xVal>
            <c:numRef>
              <c:f>Sheet1!$B$12</c:f>
              <c:numCache>
                <c:formatCode>General</c:formatCode>
                <c:ptCount val="1"/>
                <c:pt idx="0">
                  <c:v>5.1670666115532793</c:v>
                </c:pt>
              </c:numCache>
            </c:numRef>
          </c:xVal>
          <c:yVal>
            <c:numLit>
              <c:formatCode>General</c:formatCode>
              <c:ptCount val="1"/>
              <c:pt idx="0">
                <c:v>1</c:v>
              </c:pt>
            </c:numLit>
          </c:yVal>
          <c:smooth val="0"/>
          <c:extLst>
            <c:ext xmlns:c16="http://schemas.microsoft.com/office/drawing/2014/chart" uri="{C3380CC4-5D6E-409C-BE32-E72D297353CC}">
              <c16:uniqueId val="{0000000A-1EDE-42B2-887C-AA749720AA8C}"/>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EDE-42B2-887C-AA749720AA8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Do you feel in control of your care?</c:v>
                  </c:pt>
                </c15:dlblRangeCache>
              </c15:datalabelsRange>
            </c:ext>
            <c:ext xmlns:c16="http://schemas.microsoft.com/office/drawing/2014/chart" uri="{C3380CC4-5D6E-409C-BE32-E72D297353CC}">
              <c16:uniqueId val="{0000000C-1EDE-42B2-887C-AA749720AA8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60179333333333318"/>
          <c:w val="0.74050409342017565"/>
          <c:h val="0.36926777777777775"/>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5.2094074329303428</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0.15527136354845616</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0.10952984282937805</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1.143475959438808</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0.10952984282937805</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0.32342418782308169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6.4498385636020377</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General</c:formatCode>
                <c:ptCount val="1"/>
                <c:pt idx="0">
                  <c:v>6.045946619027581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tx>
                <c:rich>
                  <a:bodyPr/>
                  <a:lstStyle/>
                  <a:p>
                    <a:fld id="{A479B428-7263-46C7-97F5-89E3DEA626E4}"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Has your NHS mental health team supported you to make decisions about your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6462722222222217"/>
          <c:w val="0.74050409342017565"/>
          <c:h val="0.36096277777777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5.6705319703500434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0.24555214233297828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0.10251527867589427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1.0702449087201078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0.10251527867589427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0.24010764384538152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7.0173673910464167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General</c:formatCode>
                <c:ptCount val="1"/>
                <c:pt idx="0">
                  <c:v>6.5537218457189699</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EF2F821-102B-4DDF-AFE0-DDC47C091DF7}"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Were you given a choice on how your care and treatment would be delivered?</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72170814792920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6.6787239188070426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0.13612042255250145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8.6125286084138608E-2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0.89913572039370671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8.6125286084138608E-2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0.16796261097026211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7.6961544848246071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7.350537487640536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GB"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To what extent did your NHS mental health team involve you in agreeing your care plan?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6.3001981797404856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6.5058488124578586</c:v>
                </c:pt>
                <c:pt idx="2">
                  <c:v>6.5113633059691693</c:v>
                </c:pt>
                <c:pt idx="3">
                  <c:v>6.5436592043230961</c:v>
                </c:pt>
                <c:pt idx="4">
                  <c:v>6.5573380568610489</c:v>
                </c:pt>
                <c:pt idx="5">
                  <c:v>6.558325683291149</c:v>
                </c:pt>
                <c:pt idx="6">
                  <c:v>6.5673559927809508</c:v>
                </c:pt>
                <c:pt idx="7">
                  <c:v>6.5681970711590028</c:v>
                </c:pt>
                <c:pt idx="8">
                  <c:v>6.5684819000693704</c:v>
                </c:pt>
                <c:pt idx="9">
                  <c:v>6.5943560987515104</c:v>
                </c:pt>
                <c:pt idx="10">
                  <c:v>6.6217873015525441</c:v>
                </c:pt>
                <c:pt idx="11">
                  <c:v>6.6276161472348152</c:v>
                </c:pt>
                <c:pt idx="12">
                  <c:v>6.6297300664325549</c:v>
                </c:pt>
                <c:pt idx="13">
                  <c:v>6.6408305181280429</c:v>
                </c:pt>
                <c:pt idx="14">
                  <c:v>6.6413485555344547</c:v>
                </c:pt>
                <c:pt idx="15">
                  <c:v>6.6453582640906443</c:v>
                </c:pt>
                <c:pt idx="16">
                  <c:v>6.6469445589812768</c:v>
                </c:pt>
                <c:pt idx="17">
                  <c:v>6.695029902825917</c:v>
                </c:pt>
                <c:pt idx="18">
                  <c:v>6.6990321359286842</c:v>
                </c:pt>
                <c:pt idx="19">
                  <c:v>6.7091883515138004</c:v>
                </c:pt>
                <c:pt idx="20">
                  <c:v>6.7670424502998516</c:v>
                </c:pt>
                <c:pt idx="21">
                  <c:v>6.7747464728701656</c:v>
                </c:pt>
                <c:pt idx="22">
                  <c:v>6.8129274534872879</c:v>
                </c:pt>
                <c:pt idx="23">
                  <c:v>6.8223280473281189</c:v>
                </c:pt>
                <c:pt idx="24">
                  <c:v>6.8644806777545826</c:v>
                </c:pt>
                <c:pt idx="25">
                  <c:v>6.872837991000841</c:v>
                </c:pt>
                <c:pt idx="26">
                  <c:v>6.8916332766517217</c:v>
                </c:pt>
                <c:pt idx="27">
                  <c:v>6.9519463418248977</c:v>
                </c:pt>
                <c:pt idx="28">
                  <c:v>6.9525477536271936</c:v>
                </c:pt>
                <c:pt idx="29">
                  <c:v>6.9710615982717297</c:v>
                </c:pt>
                <c:pt idx="30">
                  <c:v>6.9838420899264948</c:v>
                </c:pt>
                <c:pt idx="31">
                  <c:v>6.9842193655448774</c:v>
                </c:pt>
                <c:pt idx="32">
                  <c:v>7.0171814769527234</c:v>
                </c:pt>
                <c:pt idx="33">
                  <c:v>7.0191139368689139</c:v>
                </c:pt>
                <c:pt idx="34">
                  <c:v>7.029523535320803</c:v>
                </c:pt>
                <c:pt idx="35">
                  <c:v>7.0425300438225262</c:v>
                </c:pt>
                <c:pt idx="36">
                  <c:v>7.0745755362004932</c:v>
                </c:pt>
                <c:pt idx="37">
                  <c:v>7.0787146313898974</c:v>
                </c:pt>
                <c:pt idx="38">
                  <c:v>7.1271769861822021</c:v>
                </c:pt>
                <c:pt idx="39">
                  <c:v>7.1868855239754339</c:v>
                </c:pt>
                <c:pt idx="40">
                  <c:v>7.2151388615570538</c:v>
                </c:pt>
                <c:pt idx="41">
                  <c:v>7.2366994960303517</c:v>
                </c:pt>
                <c:pt idx="42">
                  <c:v>7.2647108385631771</c:v>
                </c:pt>
                <c:pt idx="43">
                  <c:v>7.2665244067865853</c:v>
                </c:pt>
                <c:pt idx="44">
                  <c:v>7.2807604179065164</c:v>
                </c:pt>
                <c:pt idx="45">
                  <c:v>7.2848679357929056</c:v>
                </c:pt>
                <c:pt idx="46">
                  <c:v>7.3134993516560298</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7.4042809489055186</c:v>
                </c:pt>
                <c:pt idx="48">
                  <c:v>7.4527648056953453</c:v>
                </c:pt>
                <c:pt idx="49">
                  <c:v>7.4563072109721871</c:v>
                </c:pt>
                <c:pt idx="50">
                  <c:v>7.4752542923187359</c:v>
                </c:pt>
                <c:pt idx="51">
                  <c:v>#N/A</c:v>
                </c:pt>
                <c:pt idx="52">
                  <c:v>#N/A</c:v>
                </c:pt>
              </c:numCache>
            </c:numRef>
          </c:val>
          <c:extLs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7.5368383307606051</c:v>
                </c:pt>
                <c:pt idx="52">
                  <c:v>7.7102950639349412</c:v>
                </c:pt>
              </c:numCache>
            </c:numRef>
          </c:val>
          <c:extLs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898310016"/>
        <c:axId val="8983154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7.0171814769527234</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898323072"/>
        <c:axId val="898325248"/>
      </c:barChart>
      <c:catAx>
        <c:axId val="898310016"/>
        <c:scaling>
          <c:orientation val="minMax"/>
        </c:scaling>
        <c:delete val="1"/>
        <c:axPos val="b"/>
        <c:numFmt formatCode="General" sourceLinked="1"/>
        <c:majorTickMark val="none"/>
        <c:minorTickMark val="none"/>
        <c:tickLblPos val="nextTo"/>
        <c:crossAx val="898315456"/>
        <c:crosses val="autoZero"/>
        <c:auto val="1"/>
        <c:lblAlgn val="ctr"/>
        <c:lblOffset val="100"/>
        <c:noMultiLvlLbl val="0"/>
      </c:catAx>
      <c:valAx>
        <c:axId val="8983154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10016"/>
        <c:crosses val="autoZero"/>
        <c:crossBetween val="between"/>
      </c:valAx>
      <c:valAx>
        <c:axId val="89832524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3072"/>
        <c:crosses val="max"/>
        <c:crossBetween val="between"/>
      </c:valAx>
      <c:catAx>
        <c:axId val="898323072"/>
        <c:scaling>
          <c:orientation val="minMax"/>
        </c:scaling>
        <c:delete val="1"/>
        <c:axPos val="b"/>
        <c:numFmt formatCode="General" sourceLinked="1"/>
        <c:majorTickMark val="out"/>
        <c:minorTickMark val="none"/>
        <c:tickLblPos val="nextTo"/>
        <c:crossAx val="89832524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4.4068907473140548</c:v>
                </c:pt>
              </c:numCache>
            </c:numRef>
          </c:val>
          <c:extLst>
            <c:ext xmlns:c16="http://schemas.microsoft.com/office/drawing/2014/chart" uri="{C3380CC4-5D6E-409C-BE32-E72D297353CC}">
              <c16:uniqueId val="{00000000-B93E-494F-8618-F6AF32BEF5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93E-494F-8618-F6AF32BEF5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0.20809357197543221</c:v>
                </c:pt>
              </c:numCache>
            </c:numRef>
          </c:val>
          <c:extLst>
            <c:ext xmlns:c16="http://schemas.microsoft.com/office/drawing/2014/chart" uri="{C3380CC4-5D6E-409C-BE32-E72D297353CC}">
              <c16:uniqueId val="{00000002-B93E-494F-8618-F6AF32BEF5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0.14347898614997234</c:v>
                </c:pt>
              </c:numCache>
            </c:numRef>
          </c:val>
          <c:extLst>
            <c:ext xmlns:c16="http://schemas.microsoft.com/office/drawing/2014/chart" uri="{C3380CC4-5D6E-409C-BE32-E72D297353CC}">
              <c16:uniqueId val="{00000003-B93E-494F-8618-F6AF32BEF5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1.4979001805263392</c:v>
                </c:pt>
              </c:numCache>
            </c:numRef>
          </c:val>
          <c:extLst>
            <c:ext xmlns:c16="http://schemas.microsoft.com/office/drawing/2014/chart" uri="{C3380CC4-5D6E-409C-BE32-E72D297353CC}">
              <c16:uniqueId val="{00000004-B93E-494F-8618-F6AF32BEF5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0.14347898614997323</c:v>
                </c:pt>
              </c:numCache>
            </c:numRef>
          </c:val>
          <c:extLst>
            <c:ext xmlns:c16="http://schemas.microsoft.com/office/drawing/2014/chart" uri="{C3380CC4-5D6E-409C-BE32-E72D297353CC}">
              <c16:uniqueId val="{00000005-B93E-494F-8618-F6AF32BEF5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0.14275231302053992</c:v>
                </c:pt>
              </c:numCache>
            </c:numRef>
          </c:val>
          <c:extLst>
            <c:ext xmlns:c16="http://schemas.microsoft.com/office/drawing/2014/chart" uri="{C3380CC4-5D6E-409C-BE32-E72D297353CC}">
              <c16:uniqueId val="{00000006-B93E-494F-8618-F6AF32BEF5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93E-494F-8618-F6AF32BEF562}"/>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4.9753379319863864</c:v>
                </c:pt>
              </c:numCache>
            </c:numRef>
          </c:xVal>
          <c:yVal>
            <c:numLit>
              <c:formatCode>General</c:formatCode>
              <c:ptCount val="1"/>
              <c:pt idx="0">
                <c:v>1</c:v>
              </c:pt>
            </c:numLit>
          </c:yVal>
          <c:smooth val="0"/>
          <c:extLst>
            <c:ext xmlns:c16="http://schemas.microsoft.com/office/drawing/2014/chart" uri="{C3380CC4-5D6E-409C-BE32-E72D297353CC}">
              <c16:uniqueId val="{00000008-B93E-494F-8618-F6AF32BEF56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93E-494F-8618-F6AF32BEF562}"/>
              </c:ext>
            </c:extLst>
          </c:dPt>
          <c:xVal>
            <c:numRef>
              <c:f>Sheet1!$B$12</c:f>
              <c:numCache>
                <c:formatCode>General</c:formatCode>
                <c:ptCount val="1"/>
                <c:pt idx="0">
                  <c:v>5.5074133957026294</c:v>
                </c:pt>
              </c:numCache>
            </c:numRef>
          </c:xVal>
          <c:yVal>
            <c:numLit>
              <c:formatCode>General</c:formatCode>
              <c:ptCount val="1"/>
              <c:pt idx="0">
                <c:v>1</c:v>
              </c:pt>
            </c:numLit>
          </c:yVal>
          <c:smooth val="0"/>
          <c:extLst>
            <c:ext xmlns:c16="http://schemas.microsoft.com/office/drawing/2014/chart" uri="{C3380CC4-5D6E-409C-BE32-E72D297353CC}">
              <c16:uniqueId val="{0000000A-B93E-494F-8618-F6AF32BEF562}"/>
            </c:ext>
          </c:extLst>
        </c:ser>
        <c:ser>
          <c:idx val="9"/>
          <c:order val="10"/>
          <c:tx>
            <c:v>label</c:v>
          </c:tx>
          <c:spPr>
            <a:ln w="25400" cap="rnd">
              <a:noFill/>
              <a:round/>
            </a:ln>
            <a:effectLst/>
          </c:spPr>
          <c:marker>
            <c:symbol val="none"/>
          </c:marker>
          <c:dLbls>
            <c:dLbl>
              <c:idx val="0"/>
              <c:tx>
                <c:rich>
                  <a:bodyPr/>
                  <a:lstStyle/>
                  <a:p>
                    <a:fld id="{A233FD3D-1A42-4BDE-8184-704CEC602965}"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93E-494F-8618-F6AF32BEF5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Q22_4. Have any of the following been discussed with you about your medication?
What will happen if I stop taking my medication</c:v>
                  </c:pt>
                </c15:dlblRangeCache>
              </c15:datalabelsRange>
            </c:ext>
            <c:ext xmlns:c16="http://schemas.microsoft.com/office/drawing/2014/chart" uri="{C3380CC4-5D6E-409C-BE32-E72D297353CC}">
              <c16:uniqueId val="{0000000C-B93E-494F-8618-F6AF32BEF562}"/>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4.9485614323778702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6.8909633481890609E-2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0.12163806381860631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1.2698840620627063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0.12163806381860631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0.43630317736957203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0.12800512149709942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6.0307981106712996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5.7740511607097202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C20C5B80-D864-4A40-88C0-ABE6B6CA66E8}"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994465548951695"/>
                      <c:h val="0.4097662284096564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Q22_3. Have any of the following been discussed with you about your medication?
Side effects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664-40A0-B9DB-F3C1173A63CE}"/>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2EA-4678-8DEE-0434F0B495BA}"/>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  </c:v>
                </c:pt>
              </c:strCache>
            </c:strRef>
          </c:cat>
          <c:val>
            <c:numRef>
              <c:f>Sheet1!$B$2:$B$5</c:f>
              <c:numCache>
                <c:formatCode>0%</c:formatCode>
                <c:ptCount val="4"/>
                <c:pt idx="0">
                  <c:v>0.37692307692307692</c:v>
                </c:pt>
                <c:pt idx="1">
                  <c:v>0.61153846153846159</c:v>
                </c:pt>
                <c:pt idx="2">
                  <c:v>3.8461538461538459E-3</c:v>
                </c:pt>
                <c:pt idx="3">
                  <c:v>7.6923076923076927E-3</c:v>
                </c:pt>
              </c:numCache>
            </c:numRef>
          </c:val>
          <c:extLs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6.571440289890413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0.10118858988769563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9.871435319263E-2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1.0305637880185854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9.871435319263E-2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0.33186827695844023</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7.495229037615692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General</c:formatCode>
                <c:ptCount val="1"/>
                <c:pt idx="0">
                  <c:v>7.2866251269800317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58FB6BB-AA46-44CB-8CA7-4532D0DF2B24}"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Q22_2. Have any of the following been discussed with you about your medication?
Benefits of medication</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998970180852899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7.1624351276261669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3.393099653104148E-2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9.507002692688804E-2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0.9925175408444824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9.5070026926888929E-2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0.34100637184318039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0.20008611710609969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8.0628754774388049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7.787694921506338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D333FF99-B02C-444B-B7E8-90A34F5E39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Q22_1. Have any of the following been discussed with you about your medication?
Purpose of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7.2053077638792171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0.34237431395980966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0.11494550729844732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1.2000147251742286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0.11494550729844732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0.10439121827083397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8.5216668270514351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8.2626349477245888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6163E67-6B68-4803-8A6D-443970340AE1}" type="CELLRANGE">
                      <a:rPr lang="en-GB"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the last 12 months, has your NHS mental health team asked you how you are getting on with your medication?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7.6198533964523012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7.667902086833096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7.8218940110181103</c:v>
                </c:pt>
                <c:pt idx="3">
                  <c:v>7.8481528171931627</c:v>
                </c:pt>
                <c:pt idx="4">
                  <c:v>7.9296865048963374</c:v>
                </c:pt>
                <c:pt idx="5">
                  <c:v>8.0139028624014621</c:v>
                </c:pt>
                <c:pt idx="6">
                  <c:v>8.0556598006898046</c:v>
                </c:pt>
                <c:pt idx="7">
                  <c:v>8.1147537742856617</c:v>
                </c:pt>
                <c:pt idx="8">
                  <c:v>8.1181639983716991</c:v>
                </c:pt>
                <c:pt idx="9">
                  <c:v>8.1326559591617418</c:v>
                </c:pt>
                <c:pt idx="10">
                  <c:v>8.1380871947309519</c:v>
                </c:pt>
                <c:pt idx="11">
                  <c:v>8.1407717056744122</c:v>
                </c:pt>
                <c:pt idx="12">
                  <c:v>8.1765083404052596</c:v>
                </c:pt>
                <c:pt idx="13">
                  <c:v>8.2085255326789603</c:v>
                </c:pt>
                <c:pt idx="14">
                  <c:v>8.3174153764113079</c:v>
                </c:pt>
                <c:pt idx="15">
                  <c:v>8.3243006478482453</c:v>
                </c:pt>
                <c:pt idx="16">
                  <c:v>8.3280418066031459</c:v>
                </c:pt>
                <c:pt idx="17">
                  <c:v>8.3281739022071495</c:v>
                </c:pt>
                <c:pt idx="18">
                  <c:v>8.350791438995099</c:v>
                </c:pt>
                <c:pt idx="19">
                  <c:v>8.367614828222143</c:v>
                </c:pt>
                <c:pt idx="20">
                  <c:v>8.400083845991718</c:v>
                </c:pt>
                <c:pt idx="21">
                  <c:v>8.4003087510575245</c:v>
                </c:pt>
                <c:pt idx="22">
                  <c:v>8.4029114305626607</c:v>
                </c:pt>
                <c:pt idx="23">
                  <c:v>8.4269369205548177</c:v>
                </c:pt>
                <c:pt idx="24">
                  <c:v>8.4369539393547317</c:v>
                </c:pt>
                <c:pt idx="25">
                  <c:v>8.4404006298630669</c:v>
                </c:pt>
                <c:pt idx="26">
                  <c:v>8.4495115505550444</c:v>
                </c:pt>
                <c:pt idx="27">
                  <c:v>8.4597260836584294</c:v>
                </c:pt>
                <c:pt idx="28">
                  <c:v>8.4871420535674282</c:v>
                </c:pt>
                <c:pt idx="29">
                  <c:v>8.5205878827267512</c:v>
                </c:pt>
                <c:pt idx="30">
                  <c:v>8.5402928059785541</c:v>
                </c:pt>
                <c:pt idx="31">
                  <c:v>8.5413903552285007</c:v>
                </c:pt>
                <c:pt idx="32">
                  <c:v>8.5468672042496507</c:v>
                </c:pt>
                <c:pt idx="33">
                  <c:v>8.5486013556724707</c:v>
                </c:pt>
                <c:pt idx="34">
                  <c:v>8.5642696576211943</c:v>
                </c:pt>
                <c:pt idx="35">
                  <c:v>8.5705295734274785</c:v>
                </c:pt>
                <c:pt idx="36">
                  <c:v>8.6227026829780389</c:v>
                </c:pt>
                <c:pt idx="37">
                  <c:v>8.7110301651093209</c:v>
                </c:pt>
                <c:pt idx="38">
                  <c:v>8.7252668244112019</c:v>
                </c:pt>
                <c:pt idx="39">
                  <c:v>8.7568474608223923</c:v>
                </c:pt>
                <c:pt idx="40">
                  <c:v>8.758190344474988</c:v>
                </c:pt>
                <c:pt idx="41">
                  <c:v>8.8287096929978546</c:v>
                </c:pt>
                <c:pt idx="42">
                  <c:v>8.8335437321511279</c:v>
                </c:pt>
                <c:pt idx="43">
                  <c:v>8.8813254599765159</c:v>
                </c:pt>
                <c:pt idx="44">
                  <c:v>8.8973350655285302</c:v>
                </c:pt>
                <c:pt idx="45">
                  <c:v>8.9493147875431838</c:v>
                </c:pt>
                <c:pt idx="46">
                  <c:v>8.9508594083699329</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8.9637163169794416</c:v>
                </c:pt>
                <c:pt idx="49">
                  <c:v>#N/A</c:v>
                </c:pt>
                <c:pt idx="50">
                  <c:v>#N/A</c:v>
                </c:pt>
                <c:pt idx="51">
                  <c:v>#N/A</c:v>
                </c:pt>
                <c:pt idx="52">
                  <c:v>#N/A</c:v>
                </c:pt>
              </c:numCache>
            </c:numRef>
          </c:val>
          <c:extLs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8.9864245570064263</c:v>
                </c:pt>
                <c:pt idx="50">
                  <c:v>9.0275945081566533</c:v>
                </c:pt>
                <c:pt idx="51">
                  <c:v>9.0776212297868302</c:v>
                </c:pt>
                <c:pt idx="52">
                  <c:v>9.1400185389863609</c:v>
                </c:pt>
              </c:numCache>
            </c:numRef>
          </c:val>
          <c:extLs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898320896"/>
        <c:axId val="8983225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8.9019567589196207</c:v>
                </c:pt>
                <c:pt idx="48">
                  <c:v>#N/A</c:v>
                </c:pt>
                <c:pt idx="49">
                  <c:v>#N/A</c:v>
                </c:pt>
                <c:pt idx="50">
                  <c:v>#N/A</c:v>
                </c:pt>
                <c:pt idx="51">
                  <c:v>#N/A</c:v>
                </c:pt>
                <c:pt idx="52">
                  <c:v>#N/A</c:v>
                </c:pt>
              </c:numCache>
            </c:numRef>
          </c:val>
          <c:extLs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902096912"/>
        <c:axId val="902099632"/>
      </c:barChart>
      <c:catAx>
        <c:axId val="898320896"/>
        <c:scaling>
          <c:orientation val="minMax"/>
        </c:scaling>
        <c:delete val="1"/>
        <c:axPos val="b"/>
        <c:numFmt formatCode="General" sourceLinked="1"/>
        <c:majorTickMark val="none"/>
        <c:minorTickMark val="none"/>
        <c:tickLblPos val="nextTo"/>
        <c:crossAx val="898322528"/>
        <c:crosses val="autoZero"/>
        <c:auto val="1"/>
        <c:lblAlgn val="ctr"/>
        <c:lblOffset val="100"/>
        <c:noMultiLvlLbl val="0"/>
      </c:catAx>
      <c:valAx>
        <c:axId val="8983225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896"/>
        <c:crosses val="autoZero"/>
        <c:crossBetween val="between"/>
      </c:valAx>
      <c:valAx>
        <c:axId val="9020996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6912"/>
        <c:crosses val="max"/>
        <c:crossBetween val="between"/>
      </c:valAx>
      <c:catAx>
        <c:axId val="902096912"/>
        <c:scaling>
          <c:orientation val="minMax"/>
        </c:scaling>
        <c:delete val="1"/>
        <c:axPos val="b"/>
        <c:numFmt formatCode="General" sourceLinked="1"/>
        <c:majorTickMark val="out"/>
        <c:minorTickMark val="none"/>
        <c:tickLblPos val="nextTo"/>
        <c:crossAx val="9020996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7.6198533964523012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4.7023297525178975E-2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0.29265491554436984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8.1590002411697782E-2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0.851788004787565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8.1590002411697782E-2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0.16551891985355027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8.9019567589196207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8.4670156143273303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Thinking about the last time you received therapy, did you have enough privacy to talk comfortably?</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strCache>
            </c:strRef>
          </c:cat>
          <c:val>
            <c:numRef>
              <c:f>Sheet1!$D$2:$D$53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strCache>
            </c:strRef>
          </c:cat>
          <c:val>
            <c:numRef>
              <c:f>Sheet1!$E$2:$E$53</c:f>
              <c:numCache>
                <c:formatCode>General</c:formatCode>
                <c:ptCount val="52"/>
                <c:pt idx="0">
                  <c:v>3.9001913891870221</c:v>
                </c:pt>
                <c:pt idx="1">
                  <c:v>4.1338326781426131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strCache>
            </c:strRef>
          </c:cat>
          <c:val>
            <c:numRef>
              <c:f>Sheet1!$F$2:$F$53</c:f>
              <c:numCache>
                <c:formatCode>General</c:formatCode>
                <c:ptCount val="52"/>
                <c:pt idx="0">
                  <c:v>#N/A</c:v>
                </c:pt>
                <c:pt idx="1">
                  <c:v>#N/A</c:v>
                </c:pt>
                <c:pt idx="2">
                  <c:v>4.1821803403155364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strCache>
            </c:strRef>
          </c:cat>
          <c:val>
            <c:numRef>
              <c:f>Sheet1!$G$2:$G$53</c:f>
              <c:numCache>
                <c:formatCode>General</c:formatCode>
                <c:ptCount val="52"/>
                <c:pt idx="0">
                  <c:v>#N/A</c:v>
                </c:pt>
                <c:pt idx="1">
                  <c:v>#N/A</c:v>
                </c:pt>
                <c:pt idx="2">
                  <c:v>#N/A</c:v>
                </c:pt>
                <c:pt idx="3">
                  <c:v>4.2232686845796392</c:v>
                </c:pt>
                <c:pt idx="4">
                  <c:v>4.3668473820171778</c:v>
                </c:pt>
                <c:pt idx="5">
                  <c:v>4.4132746323409053</c:v>
                </c:pt>
                <c:pt idx="6">
                  <c:v>4.4223736231029411</c:v>
                </c:pt>
                <c:pt idx="7">
                  <c:v>4.4446254587410623</c:v>
                </c:pt>
                <c:pt idx="8">
                  <c:v>4.4877897297401281</c:v>
                </c:pt>
                <c:pt idx="9">
                  <c:v>4.4996688260566167</c:v>
                </c:pt>
                <c:pt idx="10">
                  <c:v>4.5157375396504857</c:v>
                </c:pt>
                <c:pt idx="11">
                  <c:v>4.5183309619525929</c:v>
                </c:pt>
                <c:pt idx="12">
                  <c:v>4.5330293790419383</c:v>
                </c:pt>
                <c:pt idx="13">
                  <c:v>4.5446007425035768</c:v>
                </c:pt>
                <c:pt idx="14">
                  <c:v>4.5556260927923162</c:v>
                </c:pt>
                <c:pt idx="15">
                  <c:v>4.5775374629947283</c:v>
                </c:pt>
                <c:pt idx="16">
                  <c:v>4.6476930563929786</c:v>
                </c:pt>
                <c:pt idx="17">
                  <c:v>4.7524878723572233</c:v>
                </c:pt>
                <c:pt idx="18">
                  <c:v>4.7828421377599568</c:v>
                </c:pt>
                <c:pt idx="19">
                  <c:v>4.7950228688081467</c:v>
                </c:pt>
                <c:pt idx="20">
                  <c:v>4.9183859180932723</c:v>
                </c:pt>
                <c:pt idx="21">
                  <c:v>4.9215466930301979</c:v>
                </c:pt>
                <c:pt idx="22">
                  <c:v>4.9280276789356634</c:v>
                </c:pt>
                <c:pt idx="23">
                  <c:v>4.9595186753439728</c:v>
                </c:pt>
                <c:pt idx="24">
                  <c:v>4.9849018930405924</c:v>
                </c:pt>
                <c:pt idx="25">
                  <c:v>5.016766036733074</c:v>
                </c:pt>
                <c:pt idx="26">
                  <c:v>5.0174722624355743</c:v>
                </c:pt>
                <c:pt idx="27">
                  <c:v>5.0445354933055384</c:v>
                </c:pt>
                <c:pt idx="28">
                  <c:v>5.0956381397616983</c:v>
                </c:pt>
                <c:pt idx="29">
                  <c:v>5.1012491218872302</c:v>
                </c:pt>
                <c:pt idx="30">
                  <c:v>5.1743759541350691</c:v>
                </c:pt>
                <c:pt idx="31">
                  <c:v>5.1900274209644532</c:v>
                </c:pt>
                <c:pt idx="32">
                  <c:v>5.2100133009633582</c:v>
                </c:pt>
                <c:pt idx="33">
                  <c:v>5.241314966632963</c:v>
                </c:pt>
                <c:pt idx="34">
                  <c:v>5.3008011406680016</c:v>
                </c:pt>
                <c:pt idx="35">
                  <c:v>5.3159290293849821</c:v>
                </c:pt>
                <c:pt idx="36">
                  <c:v>5.3170769597904624</c:v>
                </c:pt>
                <c:pt idx="37">
                  <c:v>5.3430403104501867</c:v>
                </c:pt>
                <c:pt idx="38">
                  <c:v>5.3811261258009297</c:v>
                </c:pt>
                <c:pt idx="39">
                  <c:v>5.5489751025784484</c:v>
                </c:pt>
                <c:pt idx="40">
                  <c:v>5.5976149127388251</c:v>
                </c:pt>
                <c:pt idx="41">
                  <c:v>5.6055010901185351</c:v>
                </c:pt>
                <c:pt idx="42">
                  <c:v>5.6159405317504643</c:v>
                </c:pt>
                <c:pt idx="43">
                  <c:v>5.64721849728625</c:v>
                </c:pt>
                <c:pt idx="44">
                  <c:v>5.7845094836687547</c:v>
                </c:pt>
                <c:pt idx="45">
                  <c:v>5.8137725724033924</c:v>
                </c:pt>
                <c:pt idx="46">
                  <c:v>5.8208376752830606</c:v>
                </c:pt>
                <c:pt idx="47">
                  <c:v>5.8607496719540171</c:v>
                </c:pt>
                <c:pt idx="48">
                  <c:v>5.9394764998599712</c:v>
                </c:pt>
                <c:pt idx="49">
                  <c:v>#N/A</c:v>
                </c:pt>
                <c:pt idx="50">
                  <c:v>#N/A</c:v>
                </c:pt>
                <c:pt idx="51">
                  <c:v>#N/A</c:v>
                </c:pt>
              </c:numCache>
            </c:numRef>
          </c:val>
          <c:extLs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strCache>
            </c:strRef>
          </c:cat>
          <c:val>
            <c:numRef>
              <c:f>Sheet1!$H$2:$H$53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numCache>
            </c:numRef>
          </c:val>
          <c:extLs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strCache>
            </c:strRef>
          </c:cat>
          <c:val>
            <c:numRef>
              <c:f>Sheet1!$I$2:$I$53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6.2548935605055629</c:v>
                </c:pt>
                <c:pt idx="50">
                  <c:v>6.4195706612113046</c:v>
                </c:pt>
                <c:pt idx="51">
                  <c:v>#N/A</c:v>
                </c:pt>
              </c:numCache>
            </c:numRef>
          </c:val>
          <c:extLs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strCache>
            </c:strRef>
          </c:cat>
          <c:val>
            <c:numRef>
              <c:f>Sheet1!$J$2:$J$53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6.6864385898891712</c:v>
                </c:pt>
              </c:numCache>
            </c:numRef>
          </c:val>
          <c:extLs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902100176"/>
        <c:axId val="90209800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Sheet1!$A$2:$A$53</c:f>
              <c:strCache>
                <c:ptCount val="5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strCache>
            </c:strRef>
          </c:cat>
          <c:val>
            <c:numRef>
              <c:f>Sheet1!$K$2:$K$53</c:f>
              <c:numCache>
                <c:formatCode>General</c:formatCode>
                <c:ptCount val="5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5.8607496719540171</c:v>
                </c:pt>
                <c:pt idx="48">
                  <c:v>#N/A</c:v>
                </c:pt>
                <c:pt idx="49">
                  <c:v>#N/A</c:v>
                </c:pt>
                <c:pt idx="50">
                  <c:v>#N/A</c:v>
                </c:pt>
                <c:pt idx="51">
                  <c:v>#N/A</c:v>
                </c:pt>
              </c:numCache>
            </c:numRef>
          </c:val>
          <c:extLs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902092560"/>
        <c:axId val="902098544"/>
      </c:barChart>
      <c:catAx>
        <c:axId val="902100176"/>
        <c:scaling>
          <c:orientation val="minMax"/>
        </c:scaling>
        <c:delete val="1"/>
        <c:axPos val="b"/>
        <c:numFmt formatCode="General" sourceLinked="1"/>
        <c:majorTickMark val="none"/>
        <c:minorTickMark val="none"/>
        <c:tickLblPos val="nextTo"/>
        <c:crossAx val="902098000"/>
        <c:crosses val="autoZero"/>
        <c:auto val="1"/>
        <c:lblAlgn val="ctr"/>
        <c:lblOffset val="100"/>
        <c:noMultiLvlLbl val="0"/>
      </c:catAx>
      <c:valAx>
        <c:axId val="90209800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100176"/>
        <c:crosses val="autoZero"/>
        <c:crossBetween val="between"/>
      </c:valAx>
      <c:valAx>
        <c:axId val="9020985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2560"/>
        <c:crosses val="max"/>
        <c:crossBetween val="between"/>
      </c:valAx>
      <c:catAx>
        <c:axId val="902092560"/>
        <c:scaling>
          <c:orientation val="minMax"/>
        </c:scaling>
        <c:delete val="1"/>
        <c:axPos val="b"/>
        <c:numFmt formatCode="General" sourceLinked="1"/>
        <c:majorTickMark val="out"/>
        <c:minorTickMark val="none"/>
        <c:tickLblPos val="nextTo"/>
        <c:crossAx val="9020985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2.844528501594537</c:v>
                </c:pt>
              </c:numCache>
            </c:numRef>
          </c:val>
          <c:extLs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0.30748347308743407</c:v>
                </c:pt>
              </c:numCache>
            </c:numRef>
          </c:val>
          <c:extLs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0.17971960413062416</c:v>
                </c:pt>
              </c:numCache>
            </c:numRef>
          </c:val>
          <c:extLs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1.876247070703442</c:v>
                </c:pt>
              </c:numCache>
            </c:numRef>
          </c:val>
          <c:extLs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0.17971960413062416</c:v>
                </c:pt>
              </c:numCache>
            </c:numRef>
          </c:val>
          <c:extLs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0.64463566630529368</c:v>
                </c:pt>
              </c:numCache>
            </c:numRef>
          </c:val>
          <c:extLs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0.10309898775487802</c:v>
                </c:pt>
              </c:numCache>
            </c:numRef>
          </c:val>
          <c:extLs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5.1448396877128122</c:v>
                </c:pt>
              </c:numCache>
            </c:numRef>
          </c:xVal>
          <c:yVal>
            <c:numLit>
              <c:formatCode>General</c:formatCode>
              <c:ptCount val="1"/>
              <c:pt idx="0">
                <c:v>1</c:v>
              </c:pt>
            </c:numLit>
          </c:yVal>
          <c:smooth val="0"/>
          <c:extLs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5B2-43BB-9388-452B3BE996AB}"/>
              </c:ext>
            </c:extLst>
          </c:dPt>
          <c:xVal>
            <c:numRef>
              <c:f>Sheet1!$B$12</c:f>
              <c:numCache>
                <c:formatCode>General</c:formatCode>
                <c:ptCount val="1"/>
                <c:pt idx="0">
                  <c:v>4.269855114164316</c:v>
                </c:pt>
              </c:numCache>
            </c:numRef>
          </c:xVal>
          <c:yVal>
            <c:numLit>
              <c:formatCode>General</c:formatCode>
              <c:ptCount val="1"/>
              <c:pt idx="0">
                <c:v>1</c:v>
              </c:pt>
            </c:numLit>
          </c:yVal>
          <c:smooth val="0"/>
          <c:extLs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272280D1-158E-4E27-AE96-47A97A2681E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5B2-43BB-9388-452B3BE996A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Q31. Did the NHS mental health team give your family or carer support whilst you were in crisis?</c:v>
                  </c:pt>
                </c15:dlblRangeCache>
              </c15:datalabelsRange>
            </c:ext>
            <c:ext xmlns:c16="http://schemas.microsoft.com/office/drawing/2014/chart" uri="{C3380CC4-5D6E-409C-BE32-E72D297353CC}">
              <c16:uniqueId val="{0000000C-95B2-43BB-9388-452B3BE996AB}"/>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4.7894931885291943</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0.1311028553749054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0.15339262117001873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1.6013971181941216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0.15339262117001873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0.40866586763324975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6.576659656195222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5.8746872241711792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3E3894F-31E2-4D76-BF38-0809B9AC1837}"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Thinking about the last time you contacted this person or team, did you get the help you needed?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6.3075953512383167</c:v>
                </c:pt>
                <c:pt idx="1">
                  <c:v>6.3609497953613916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6.3177895338128334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6.4160684460447577</c:v>
                </c:pt>
                <c:pt idx="4">
                  <c:v>6.4540518383666194</c:v>
                </c:pt>
                <c:pt idx="5">
                  <c:v>6.497568669214937</c:v>
                </c:pt>
                <c:pt idx="6">
                  <c:v>6.5190203273035063</c:v>
                </c:pt>
                <c:pt idx="7">
                  <c:v>6.5600837293271894</c:v>
                </c:pt>
                <c:pt idx="8">
                  <c:v>6.6215774306811168</c:v>
                </c:pt>
                <c:pt idx="9">
                  <c:v>6.6375249486542129</c:v>
                </c:pt>
                <c:pt idx="10">
                  <c:v>6.6541122855121726</c:v>
                </c:pt>
                <c:pt idx="11">
                  <c:v>6.6551347800212719</c:v>
                </c:pt>
                <c:pt idx="12">
                  <c:v>6.6647497702646117</c:v>
                </c:pt>
                <c:pt idx="13">
                  <c:v>6.6863347912224489</c:v>
                </c:pt>
                <c:pt idx="14">
                  <c:v>6.7042148769560921</c:v>
                </c:pt>
                <c:pt idx="15">
                  <c:v>6.7282642634428287</c:v>
                </c:pt>
                <c:pt idx="16">
                  <c:v>6.7338127031989776</c:v>
                </c:pt>
                <c:pt idx="17">
                  <c:v>6.7341175232637944</c:v>
                </c:pt>
                <c:pt idx="18">
                  <c:v>6.7380099081332148</c:v>
                </c:pt>
                <c:pt idx="19">
                  <c:v>6.7439780340435114</c:v>
                </c:pt>
                <c:pt idx="20">
                  <c:v>6.7804874827115347</c:v>
                </c:pt>
                <c:pt idx="21">
                  <c:v>6.7856292522543278</c:v>
                </c:pt>
                <c:pt idx="22">
                  <c:v>6.8030352016626452</c:v>
                </c:pt>
                <c:pt idx="23">
                  <c:v>6.8370756528789238</c:v>
                </c:pt>
                <c:pt idx="24">
                  <c:v>6.870164414197534</c:v>
                </c:pt>
                <c:pt idx="25">
                  <c:v>6.8745144084172258</c:v>
                </c:pt>
                <c:pt idx="26">
                  <c:v>6.8849790520643701</c:v>
                </c:pt>
                <c:pt idx="27">
                  <c:v>6.885468842948641</c:v>
                </c:pt>
                <c:pt idx="28">
                  <c:v>6.8886533251482511</c:v>
                </c:pt>
                <c:pt idx="29">
                  <c:v>6.8930556592024512</c:v>
                </c:pt>
                <c:pt idx="30">
                  <c:v>6.9753406962684101</c:v>
                </c:pt>
                <c:pt idx="31">
                  <c:v>7.0127539282119269</c:v>
                </c:pt>
                <c:pt idx="32">
                  <c:v>7.0193860589617083</c:v>
                </c:pt>
                <c:pt idx="33">
                  <c:v>7.0203409212729078</c:v>
                </c:pt>
                <c:pt idx="34">
                  <c:v>7.030810388246632</c:v>
                </c:pt>
                <c:pt idx="35">
                  <c:v>7.0323425585265964</c:v>
                </c:pt>
                <c:pt idx="36">
                  <c:v>7.0506171355445098</c:v>
                </c:pt>
                <c:pt idx="37">
                  <c:v>7.091325804886317</c:v>
                </c:pt>
                <c:pt idx="38">
                  <c:v>7.1095250065927633</c:v>
                </c:pt>
                <c:pt idx="39">
                  <c:v>7.1170553185539864</c:v>
                </c:pt>
                <c:pt idx="40">
                  <c:v>7.1724238706112304</c:v>
                </c:pt>
                <c:pt idx="41">
                  <c:v>7.1796618218890194</c:v>
                </c:pt>
                <c:pt idx="42">
                  <c:v>7.2145930967142062</c:v>
                </c:pt>
                <c:pt idx="43">
                  <c:v>7.226168273586512</c:v>
                </c:pt>
                <c:pt idx="44">
                  <c:v>7.2529599505919098</c:v>
                </c:pt>
                <c:pt idx="45">
                  <c:v>7.2632140289363738</c:v>
                </c:pt>
                <c:pt idx="46">
                  <c:v>7.2868617006131204</c:v>
                </c:pt>
                <c:pt idx="47">
                  <c:v>7.305401085841142</c:v>
                </c:pt>
                <c:pt idx="48">
                  <c:v>#N/A</c:v>
                </c:pt>
                <c:pt idx="49">
                  <c:v>#N/A</c:v>
                </c:pt>
                <c:pt idx="50">
                  <c:v>#N/A</c:v>
                </c:pt>
                <c:pt idx="51">
                  <c:v>#N/A</c:v>
                </c:pt>
                <c:pt idx="52">
                  <c:v>#N/A</c:v>
                </c:pt>
              </c:numCache>
            </c:numRef>
          </c:val>
          <c:extLs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7.3383572421924219</c:v>
                </c:pt>
                <c:pt idx="49">
                  <c:v>#N/A</c:v>
                </c:pt>
                <c:pt idx="50">
                  <c:v>#N/A</c:v>
                </c:pt>
                <c:pt idx="51">
                  <c:v>#N/A</c:v>
                </c:pt>
                <c:pt idx="52">
                  <c:v>#N/A</c:v>
                </c:pt>
              </c:numCache>
            </c:numRef>
          </c:val>
          <c:extLs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7.4626720999494216</c:v>
                </c:pt>
                <c:pt idx="50">
                  <c:v>7.4985313599637173</c:v>
                </c:pt>
                <c:pt idx="51">
                  <c:v>7.5320355753459012</c:v>
                </c:pt>
                <c:pt idx="52">
                  <c:v>7.5851295657083311</c:v>
                </c:pt>
              </c:numCache>
            </c:numRef>
          </c:val>
          <c:extLs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898320352"/>
        <c:axId val="8983149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6.7804874827115347</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898321984"/>
        <c:axId val="898323616"/>
      </c:barChart>
      <c:catAx>
        <c:axId val="898320352"/>
        <c:scaling>
          <c:orientation val="minMax"/>
        </c:scaling>
        <c:delete val="1"/>
        <c:axPos val="b"/>
        <c:numFmt formatCode="General" sourceLinked="1"/>
        <c:majorTickMark val="none"/>
        <c:minorTickMark val="none"/>
        <c:tickLblPos val="nextTo"/>
        <c:crossAx val="898314912"/>
        <c:crosses val="autoZero"/>
        <c:auto val="1"/>
        <c:lblAlgn val="ctr"/>
        <c:lblOffset val="100"/>
        <c:noMultiLvlLbl val="0"/>
      </c:catAx>
      <c:valAx>
        <c:axId val="8983149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98320352"/>
        <c:crosses val="autoZero"/>
        <c:crossBetween val="between"/>
      </c:valAx>
      <c:valAx>
        <c:axId val="89832361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98321984"/>
        <c:crosses val="max"/>
        <c:crossBetween val="between"/>
      </c:valAx>
      <c:catAx>
        <c:axId val="898321984"/>
        <c:scaling>
          <c:orientation val="minMax"/>
        </c:scaling>
        <c:delete val="1"/>
        <c:axPos val="b"/>
        <c:numFmt formatCode="General" sourceLinked="1"/>
        <c:majorTickMark val="out"/>
        <c:minorTickMark val="none"/>
        <c:tickLblPos val="nextTo"/>
        <c:crossAx val="89832361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4.4415596730570446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0.47436551257061321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0.15406114271327631</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1.6083763878920863</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0.15406114271327631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0.55260141410362973</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0.23378494258301874</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5.9886317254879762</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General</c:formatCode>
                <c:ptCount val="1"/>
                <c:pt idx="0">
                  <c:v>5.8741745222869772</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tx>
                <c:rich>
                  <a:bodyPr/>
                  <a:lstStyle/>
                  <a:p>
                    <a:fld id="{0D43C805-1380-416A-8DB6-05E42AAC1F7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Thinking about the last time you contacted this person or team, how do you feel about the length of time it took you to get through to them?</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0.84230769230769231</c:v>
                </c:pt>
                <c:pt idx="1">
                  <c:v>4.230769230769231E-2</c:v>
                </c:pt>
                <c:pt idx="2">
                  <c:v>1.9230769230769228E-2</c:v>
                </c:pt>
                <c:pt idx="3">
                  <c:v>3.0769230769230771E-2</c:v>
                </c:pt>
                <c:pt idx="4">
                  <c:v>2.3076923076923078E-2</c:v>
                </c:pt>
                <c:pt idx="5">
                  <c:v>4.230769230769231E-2</c:v>
                </c:pt>
              </c:numCache>
            </c:numRef>
          </c:val>
          <c:extLs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6.9549131855932931</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0.14651355334642968</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0.13445580354528364</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1.4036994392529216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0.13445580354528452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0.23527735825916452</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7.5723432399350932</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General</c:formatCode>
                <c:ptCount val="1"/>
                <c:pt idx="0">
                  <c:v>7.9377322621114672</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tx>
                <c:rich>
                  <a:bodyPr/>
                  <a:lstStyle/>
                  <a:p>
                    <a:fld id="{333C6185-74DF-4071-A136-56855B0A297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Would you know who to contact out of office hours within the NHS if you had a crisis?</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3.0291279232318691</c:v>
                </c:pt>
                <c:pt idx="1">
                  <c:v>3.0469199536233709</c:v>
                </c:pt>
                <c:pt idx="2">
                  <c:v>3.153388172486685</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3.1127055145106981</c:v>
                </c:pt>
                <c:pt idx="4">
                  <c:v>3.121035105464431</c:v>
                </c:pt>
                <c:pt idx="5">
                  <c:v>3.186212878530112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#N/A</c:v>
                </c:pt>
                <c:pt idx="4">
                  <c:v>#N/A</c:v>
                </c:pt>
                <c:pt idx="5">
                  <c:v>#N/A</c:v>
                </c:pt>
                <c:pt idx="6">
                  <c:v>3.1943263049213968</c:v>
                </c:pt>
                <c:pt idx="7">
                  <c:v>3.2234365663564351</c:v>
                </c:pt>
                <c:pt idx="8">
                  <c:v>3.270299867030364</c:v>
                </c:pt>
                <c:pt idx="9">
                  <c:v>3.2703034742414001</c:v>
                </c:pt>
                <c:pt idx="10">
                  <c:v>3.281146924889367</c:v>
                </c:pt>
                <c:pt idx="11">
                  <c:v>3.3507032610313461</c:v>
                </c:pt>
                <c:pt idx="12">
                  <c:v>3.3655313478611131</c:v>
                </c:pt>
                <c:pt idx="13">
                  <c:v>3.3749712172422361</c:v>
                </c:pt>
                <c:pt idx="14">
                  <c:v>3.3805397478233679</c:v>
                </c:pt>
                <c:pt idx="15">
                  <c:v>3.3828141379319772</c:v>
                </c:pt>
                <c:pt idx="16">
                  <c:v>3.3964945663828772</c:v>
                </c:pt>
                <c:pt idx="17">
                  <c:v>3.3983283447373531</c:v>
                </c:pt>
                <c:pt idx="18">
                  <c:v>3.4169972029793971</c:v>
                </c:pt>
                <c:pt idx="19">
                  <c:v>3.425973842790496</c:v>
                </c:pt>
                <c:pt idx="20">
                  <c:v>3.431669772209101</c:v>
                </c:pt>
                <c:pt idx="21">
                  <c:v>3.4320860018677681</c:v>
                </c:pt>
                <c:pt idx="22">
                  <c:v>3.447030940306087</c:v>
                </c:pt>
                <c:pt idx="23">
                  <c:v>3.4561667400393219</c:v>
                </c:pt>
                <c:pt idx="24">
                  <c:v>3.4964238486562902</c:v>
                </c:pt>
                <c:pt idx="25">
                  <c:v>3.4973782275404459</c:v>
                </c:pt>
                <c:pt idx="26">
                  <c:v>3.50295177954531</c:v>
                </c:pt>
                <c:pt idx="27">
                  <c:v>3.540818281687161</c:v>
                </c:pt>
                <c:pt idx="28">
                  <c:v>3.5439319948785499</c:v>
                </c:pt>
                <c:pt idx="29">
                  <c:v>3.5439770207467962</c:v>
                </c:pt>
                <c:pt idx="30">
                  <c:v>3.5500534619237301</c:v>
                </c:pt>
                <c:pt idx="31">
                  <c:v>3.5568332689518201</c:v>
                </c:pt>
                <c:pt idx="32">
                  <c:v>3.5767620597978542</c:v>
                </c:pt>
                <c:pt idx="33">
                  <c:v>3.5807658395838882</c:v>
                </c:pt>
                <c:pt idx="34">
                  <c:v>3.5965290481183039</c:v>
                </c:pt>
                <c:pt idx="35">
                  <c:v>3.6231003109159041</c:v>
                </c:pt>
                <c:pt idx="36">
                  <c:v>3.6271693235633911</c:v>
                </c:pt>
                <c:pt idx="37">
                  <c:v>3.6374225480646518</c:v>
                </c:pt>
                <c:pt idx="38">
                  <c:v>3.6389626550855141</c:v>
                </c:pt>
                <c:pt idx="39">
                  <c:v>3.6473459970868931</c:v>
                </c:pt>
                <c:pt idx="40">
                  <c:v>3.6714740285354202</c:v>
                </c:pt>
                <c:pt idx="41">
                  <c:v>3.715842458304234</c:v>
                </c:pt>
                <c:pt idx="42">
                  <c:v>3.7160122355517942</c:v>
                </c:pt>
                <c:pt idx="43">
                  <c:v>3.7165207827892979</c:v>
                </c:pt>
                <c:pt idx="44">
                  <c:v>3.7245683315669278</c:v>
                </c:pt>
                <c:pt idx="45">
                  <c:v>3.7281365251516991</c:v>
                </c:pt>
                <c:pt idx="46">
                  <c:v>3.7289708685233922</c:v>
                </c:pt>
                <c:pt idx="47">
                  <c:v>3.8396739942403442</c:v>
                </c:pt>
                <c:pt idx="48">
                  <c:v>3.8936683354942461</c:v>
                </c:pt>
                <c:pt idx="49">
                  <c:v>#N/A</c:v>
                </c:pt>
                <c:pt idx="50">
                  <c:v>#N/A</c:v>
                </c:pt>
                <c:pt idx="51">
                  <c:v>#N/A</c:v>
                </c:pt>
                <c:pt idx="52">
                  <c:v>#N/A</c:v>
                </c:pt>
              </c:numCache>
            </c:numRef>
          </c:val>
          <c:extLs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4.1748759751826956</c:v>
                </c:pt>
                <c:pt idx="50">
                  <c:v>4.3438100278957323</c:v>
                </c:pt>
                <c:pt idx="51">
                  <c:v>4.357643130415668</c:v>
                </c:pt>
                <c:pt idx="52">
                  <c:v>#N/A</c:v>
                </c:pt>
              </c:numCache>
            </c:numRef>
          </c:val>
          <c:extLs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4.4644222280983561</c:v>
                </c:pt>
              </c:numCache>
            </c:numRef>
          </c:val>
          <c:extLs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902087664"/>
        <c:axId val="90209092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3.715842458304234</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902095824"/>
        <c:axId val="902093104"/>
      </c:barChart>
      <c:catAx>
        <c:axId val="902087664"/>
        <c:scaling>
          <c:orientation val="minMax"/>
        </c:scaling>
        <c:delete val="1"/>
        <c:axPos val="b"/>
        <c:numFmt formatCode="General" sourceLinked="1"/>
        <c:majorTickMark val="none"/>
        <c:minorTickMark val="none"/>
        <c:tickLblPos val="nextTo"/>
        <c:crossAx val="902090928"/>
        <c:crosses val="autoZero"/>
        <c:auto val="1"/>
        <c:lblAlgn val="ctr"/>
        <c:lblOffset val="100"/>
        <c:noMultiLvlLbl val="0"/>
      </c:catAx>
      <c:valAx>
        <c:axId val="90209092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2087664"/>
        <c:crosses val="autoZero"/>
        <c:crossBetween val="between"/>
      </c:valAx>
      <c:valAx>
        <c:axId val="90209310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2095824"/>
        <c:crosses val="max"/>
        <c:crossBetween val="between"/>
      </c:valAx>
      <c:catAx>
        <c:axId val="902095824"/>
        <c:scaling>
          <c:orientation val="minMax"/>
        </c:scaling>
        <c:delete val="1"/>
        <c:axPos val="b"/>
        <c:numFmt formatCode="General" sourceLinked="1"/>
        <c:majorTickMark val="out"/>
        <c:minorTickMark val="none"/>
        <c:tickLblPos val="nextTo"/>
        <c:crossAx val="90209310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1.1220538215947591</c:v>
                </c:pt>
              </c:numCache>
            </c:numRef>
          </c:val>
          <c:extLst>
            <c:ext xmlns:c16="http://schemas.microsoft.com/office/drawing/2014/chart" uri="{C3380CC4-5D6E-409C-BE32-E72D297353CC}">
              <c16:uniqueId val="{00000000-3534-496F-B45E-A08C4F15044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34-496F-B45E-A08C4F15044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34-496F-B45E-A08C4F15044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2.344611976701283E-2</c:v>
                </c:pt>
              </c:numCache>
            </c:numRef>
          </c:val>
          <c:extLst>
            <c:ext xmlns:c16="http://schemas.microsoft.com/office/drawing/2014/chart" uri="{C3380CC4-5D6E-409C-BE32-E72D297353CC}">
              <c16:uniqueId val="{00000003-3534-496F-B45E-A08C4F15044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1.0823603770644261</c:v>
                </c:pt>
              </c:numCache>
            </c:numRef>
          </c:val>
          <c:extLst>
            <c:ext xmlns:c16="http://schemas.microsoft.com/office/drawing/2014/chart" uri="{C3380CC4-5D6E-409C-BE32-E72D297353CC}">
              <c16:uniqueId val="{00000004-3534-496F-B45E-A08C4F15044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0.10367577998123911</c:v>
                </c:pt>
              </c:numCache>
            </c:numRef>
          </c:val>
          <c:extLst>
            <c:ext xmlns:c16="http://schemas.microsoft.com/office/drawing/2014/chart" uri="{C3380CC4-5D6E-409C-BE32-E72D297353CC}">
              <c16:uniqueId val="{00000005-3534-496F-B45E-A08C4F15044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0.37187431961707595</c:v>
                </c:pt>
              </c:numCache>
            </c:numRef>
          </c:val>
          <c:extLst>
            <c:ext xmlns:c16="http://schemas.microsoft.com/office/drawing/2014/chart" uri="{C3380CC4-5D6E-409C-BE32-E72D297353CC}">
              <c16:uniqueId val="{00000006-3534-496F-B45E-A08C4F15044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0.5393717319757827</c:v>
                </c:pt>
              </c:numCache>
            </c:numRef>
          </c:val>
          <c:extLst>
            <c:ext xmlns:c16="http://schemas.microsoft.com/office/drawing/2014/chart" uri="{C3380CC4-5D6E-409C-BE32-E72D297353CC}">
              <c16:uniqueId val="{00000007-3534-496F-B45E-A08C4F15044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1.644062782999131</c:v>
                </c:pt>
              </c:numCache>
            </c:numRef>
          </c:xVal>
          <c:yVal>
            <c:numLit>
              <c:formatCode>General</c:formatCode>
              <c:ptCount val="1"/>
              <c:pt idx="0">
                <c:v>1</c:v>
              </c:pt>
            </c:numLit>
          </c:yVal>
          <c:smooth val="0"/>
          <c:extLst>
            <c:ext xmlns:c16="http://schemas.microsoft.com/office/drawing/2014/chart" uri="{C3380CC4-5D6E-409C-BE32-E72D297353CC}">
              <c16:uniqueId val="{00000008-3534-496F-B45E-A08C4F15044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34-496F-B45E-A08C4F150440}"/>
              </c:ext>
            </c:extLst>
          </c:dPt>
          <c:xVal>
            <c:numRef>
              <c:f>Sheet1!$B$12</c:f>
              <c:numCache>
                <c:formatCode>General</c:formatCode>
                <c:ptCount val="1"/>
                <c:pt idx="0">
                  <c:v>1.6866801298939851</c:v>
                </c:pt>
              </c:numCache>
            </c:numRef>
          </c:xVal>
          <c:yVal>
            <c:numLit>
              <c:formatCode>General</c:formatCode>
              <c:ptCount val="1"/>
              <c:pt idx="0">
                <c:v>1</c:v>
              </c:pt>
            </c:numLit>
          </c:yVal>
          <c:smooth val="0"/>
          <c:extLst>
            <c:ext xmlns:c16="http://schemas.microsoft.com/office/drawing/2014/chart" uri="{C3380CC4-5D6E-409C-BE32-E72D297353CC}">
              <c16:uniqueId val="{0000000A-3534-496F-B45E-A08C4F15044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534-496F-B45E-A08C4F15044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Q33_4. In the last 12 months, did your NHS mental health team give you any help or advice with finding support for…
Cost of living</c:v>
                  </c:pt>
                </c15:dlblRangeCache>
              </c15:datalabelsRange>
            </c:ext>
            <c:ext xmlns:c16="http://schemas.microsoft.com/office/drawing/2014/chart" uri="{C3380CC4-5D6E-409C-BE32-E72D297353CC}">
              <c16:uniqueId val="{0000000C-3534-496F-B45E-A08C4F15044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1.7493767061823531</c:v>
                </c:pt>
              </c:numCache>
            </c:numRef>
          </c:val>
          <c:extLst>
            <c:ext xmlns:c16="http://schemas.microsoft.com/office/drawing/2014/chart" uri="{C3380CC4-5D6E-409C-BE32-E72D297353CC}">
              <c16:uniqueId val="{00000000-3203-4DF4-8D40-A769855024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203-4DF4-8D40-A769855024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7.0884272366454892E-2</c:v>
                </c:pt>
              </c:numCache>
            </c:numRef>
          </c:val>
          <c:extLst>
            <c:ext xmlns:c16="http://schemas.microsoft.com/office/drawing/2014/chart" uri="{C3380CC4-5D6E-409C-BE32-E72D297353CC}">
              <c16:uniqueId val="{00000002-3203-4DF4-8D40-A769855024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0.11156260253069994</c:v>
                </c:pt>
              </c:numCache>
            </c:numRef>
          </c:val>
          <c:extLst>
            <c:ext xmlns:c16="http://schemas.microsoft.com/office/drawing/2014/chart" uri="{C3380CC4-5D6E-409C-BE32-E72D297353CC}">
              <c16:uniqueId val="{00000003-3203-4DF4-8D40-A769855024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1.1646976812064429</c:v>
                </c:pt>
              </c:numCache>
            </c:numRef>
          </c:val>
          <c:extLst>
            <c:ext xmlns:c16="http://schemas.microsoft.com/office/drawing/2014/chart" uri="{C3380CC4-5D6E-409C-BE32-E72D297353CC}">
              <c16:uniqueId val="{00000004-3203-4DF4-8D40-A769855024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0.11156260253070016</c:v>
                </c:pt>
              </c:numCache>
            </c:numRef>
          </c:val>
          <c:extLst>
            <c:ext xmlns:c16="http://schemas.microsoft.com/office/drawing/2014/chart" uri="{C3380CC4-5D6E-409C-BE32-E72D297353CC}">
              <c16:uniqueId val="{00000005-3203-4DF4-8D40-A769855024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0.40016353789016312</c:v>
                </c:pt>
              </c:numCache>
            </c:numRef>
          </c:val>
          <c:extLst>
            <c:ext xmlns:c16="http://schemas.microsoft.com/office/drawing/2014/chart" uri="{C3380CC4-5D6E-409C-BE32-E72D297353CC}">
              <c16:uniqueId val="{00000006-3203-4DF4-8D40-A769855024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0.1824267625069611</c:v>
                </c:pt>
              </c:numCache>
            </c:numRef>
          </c:val>
          <c:extLst>
            <c:ext xmlns:c16="http://schemas.microsoft.com/office/drawing/2014/chart" uri="{C3380CC4-5D6E-409C-BE32-E72D297353CC}">
              <c16:uniqueId val="{00000007-3203-4DF4-8D40-A769855024E3}"/>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2.7947060285830689</c:v>
                </c:pt>
              </c:numCache>
            </c:numRef>
          </c:xVal>
          <c:yVal>
            <c:numLit>
              <c:formatCode>General</c:formatCode>
              <c:ptCount val="1"/>
              <c:pt idx="0">
                <c:v>1</c:v>
              </c:pt>
            </c:numLit>
          </c:yVal>
          <c:smooth val="0"/>
          <c:extLst>
            <c:ext xmlns:c16="http://schemas.microsoft.com/office/drawing/2014/chart" uri="{C3380CC4-5D6E-409C-BE32-E72D297353CC}">
              <c16:uniqueId val="{00000008-3203-4DF4-8D40-A769855024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203-4DF4-8D40-A769855024E3}"/>
              </c:ext>
            </c:extLst>
          </c:dPt>
          <c:xVal>
            <c:numRef>
              <c:f>Sheet1!$B$12</c:f>
              <c:numCache>
                <c:formatCode>General</c:formatCode>
                <c:ptCount val="1"/>
                <c:pt idx="0">
                  <c:v>2.514172421682729</c:v>
                </c:pt>
              </c:numCache>
            </c:numRef>
          </c:xVal>
          <c:yVal>
            <c:numLit>
              <c:formatCode>General</c:formatCode>
              <c:ptCount val="1"/>
              <c:pt idx="0">
                <c:v>1</c:v>
              </c:pt>
            </c:numLit>
          </c:yVal>
          <c:smooth val="0"/>
          <c:extLst>
            <c:ext xmlns:c16="http://schemas.microsoft.com/office/drawing/2014/chart" uri="{C3380CC4-5D6E-409C-BE32-E72D297353CC}">
              <c16:uniqueId val="{0000000A-3203-4DF4-8D40-A769855024E3}"/>
            </c:ext>
          </c:extLst>
        </c:ser>
        <c:ser>
          <c:idx val="9"/>
          <c:order val="10"/>
          <c:tx>
            <c:v>label</c:v>
          </c:tx>
          <c:spPr>
            <a:ln w="25400" cap="rnd">
              <a:noFill/>
              <a:round/>
            </a:ln>
            <a:effectLst/>
          </c:spPr>
          <c:marker>
            <c:symbol val="none"/>
          </c:marker>
          <c:dLbls>
            <c:dLbl>
              <c:idx val="0"/>
              <c:tx>
                <c:rich>
                  <a:bodyPr/>
                  <a:lstStyle/>
                  <a:p>
                    <a:fld id="{9C4D1575-63B3-4412-955C-E8805B384F2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203-4DF4-8D40-A769855024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Q33_3. In the last 12 months, did your NHS mental health team give you any help or advice with finding support for… 
Financial advice or benefits</c:v>
                  </c:pt>
                </c15:dlblRangeCache>
              </c15:datalabelsRange>
            </c:ext>
            <c:ext xmlns:c16="http://schemas.microsoft.com/office/drawing/2014/chart" uri="{C3380CC4-5D6E-409C-BE32-E72D297353CC}">
              <c16:uniqueId val="{0000000C-3203-4DF4-8D40-A769855024E3}"/>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1.2903047198454201</c:v>
                </c:pt>
              </c:numCache>
            </c:numRef>
          </c:val>
          <c:extLst>
            <c:ext xmlns:c16="http://schemas.microsoft.com/office/drawing/2014/chart" uri="{C3380CC4-5D6E-409C-BE32-E72D297353CC}">
              <c16:uniqueId val="{00000000-85C6-4908-8639-83C0BEFF5C6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5C6-4908-8639-83C0BEFF5C6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0.24425156130915293</c:v>
                </c:pt>
              </c:numCache>
            </c:numRef>
          </c:val>
          <c:extLst>
            <c:ext xmlns:c16="http://schemas.microsoft.com/office/drawing/2014/chart" uri="{C3380CC4-5D6E-409C-BE32-E72D297353CC}">
              <c16:uniqueId val="{00000002-85C6-4908-8639-83C0BEFF5C6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0.10152626170880508</c:v>
                </c:pt>
              </c:numCache>
            </c:numRef>
          </c:val>
          <c:extLst>
            <c:ext xmlns:c16="http://schemas.microsoft.com/office/drawing/2014/chart" uri="{C3380CC4-5D6E-409C-BE32-E72D297353CC}">
              <c16:uniqueId val="{00000003-85C6-4908-8639-83C0BEFF5C6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1.059919712443637</c:v>
                </c:pt>
              </c:numCache>
            </c:numRef>
          </c:val>
          <c:extLst>
            <c:ext xmlns:c16="http://schemas.microsoft.com/office/drawing/2014/chart" uri="{C3380CC4-5D6E-409C-BE32-E72D297353CC}">
              <c16:uniqueId val="{00000004-85C6-4908-8639-83C0BEFF5C6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0.10152626170880508</c:v>
                </c:pt>
              </c:numCache>
            </c:numRef>
          </c:val>
          <c:extLst>
            <c:ext xmlns:c16="http://schemas.microsoft.com/office/drawing/2014/chart" uri="{C3380CC4-5D6E-409C-BE32-E72D297353CC}">
              <c16:uniqueId val="{00000005-85C6-4908-8639-83C0BEFF5C6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0.36416421948365763</c:v>
                </c:pt>
              </c:numCache>
            </c:numRef>
          </c:val>
          <c:extLst>
            <c:ext xmlns:c16="http://schemas.microsoft.com/office/drawing/2014/chart" uri="{C3380CC4-5D6E-409C-BE32-E72D297353CC}">
              <c16:uniqueId val="{00000006-85C6-4908-8639-83C0BEFF5C6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7.4175495526342061E-2</c:v>
                </c:pt>
              </c:numCache>
            </c:numRef>
          </c:val>
          <c:extLst>
            <c:ext xmlns:c16="http://schemas.microsoft.com/office/drawing/2014/chart" uri="{C3380CC4-5D6E-409C-BE32-E72D297353CC}">
              <c16:uniqueId val="{00000007-85C6-4908-8639-83C0BEFF5C64}"/>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1.9823525099692521</c:v>
                </c:pt>
              </c:numCache>
            </c:numRef>
          </c:xVal>
          <c:yVal>
            <c:numLit>
              <c:formatCode>General</c:formatCode>
              <c:ptCount val="1"/>
              <c:pt idx="0">
                <c:v>1</c:v>
              </c:pt>
            </c:numLit>
          </c:yVal>
          <c:smooth val="0"/>
          <c:extLst>
            <c:ext xmlns:c16="http://schemas.microsoft.com/office/drawing/2014/chart" uri="{C3380CC4-5D6E-409C-BE32-E72D297353CC}">
              <c16:uniqueId val="{00000008-85C6-4908-8639-83C0BEFF5C6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5C6-4908-8639-83C0BEFF5C64}"/>
              </c:ext>
            </c:extLst>
          </c:dPt>
          <c:xVal>
            <c:numRef>
              <c:f>Sheet1!$B$12</c:f>
              <c:numCache>
                <c:formatCode>General</c:formatCode>
                <c:ptCount val="1"/>
                <c:pt idx="0">
                  <c:v>2.166042399085196</c:v>
                </c:pt>
              </c:numCache>
            </c:numRef>
          </c:xVal>
          <c:yVal>
            <c:numLit>
              <c:formatCode>General</c:formatCode>
              <c:ptCount val="1"/>
              <c:pt idx="0">
                <c:v>1</c:v>
              </c:pt>
            </c:numLit>
          </c:yVal>
          <c:smooth val="0"/>
          <c:extLst>
            <c:ext xmlns:c16="http://schemas.microsoft.com/office/drawing/2014/chart" uri="{C3380CC4-5D6E-409C-BE32-E72D297353CC}">
              <c16:uniqueId val="{0000000A-85C6-4908-8639-83C0BEFF5C64}"/>
            </c:ext>
          </c:extLst>
        </c:ser>
        <c:ser>
          <c:idx val="9"/>
          <c:order val="10"/>
          <c:tx>
            <c:v>label</c:v>
          </c:tx>
          <c:spPr>
            <a:ln w="25400" cap="rnd">
              <a:noFill/>
              <a:round/>
            </a:ln>
            <a:effectLst/>
          </c:spPr>
          <c:marker>
            <c:symbol val="none"/>
          </c:marker>
          <c:dLbls>
            <c:dLbl>
              <c:idx val="0"/>
              <c:tx>
                <c:rich>
                  <a:bodyPr/>
                  <a:lstStyle/>
                  <a:p>
                    <a:fld id="{7BF192D7-AB9C-49A6-A13D-EFF73E837F3A}" type="CELLRANGE">
                      <a:rPr lang="en-GB" smtClean="0"/>
                      <a:pPr/>
                      <a:t>[CELLRANGE]</a:t>
                    </a:fld>
                    <a:r>
                      <a:rPr lang="en-GB" dirty="0"/>
                      <a:t> </a:t>
                    </a:r>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5C6-4908-8639-83C0BEFF5C6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Q33_2. In the last 12 months, did your NHS mental health team give you any help or advice with finding support for… Finding or keeping work</c:v>
                  </c:pt>
                </c15:dlblRangeCache>
              </c15:datalabelsRange>
            </c:ext>
            <c:ext xmlns:c16="http://schemas.microsoft.com/office/drawing/2014/chart" uri="{C3380CC4-5D6E-409C-BE32-E72D297353CC}">
              <c16:uniqueId val="{0000000C-85C6-4908-8639-83C0BEFF5C64}"/>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majorGridlines>
          <c:spPr>
            <a:ln>
              <a:solidFill>
                <a:srgbClr val="D9D9D9"/>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3.453884919240942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0.28870805827446899</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0.10091784630118683</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1.0535679422411879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0.10091784630118728</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0.36198189622751098</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0.19881076263952036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4.8599210016954446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General</c:formatCode>
                <c:ptCount val="1"/>
                <c:pt idx="0">
                  <c:v>4.370294794937192</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tx>
                <c:rich>
                  <a:bodyPr/>
                  <a:lstStyle/>
                  <a:p>
                    <a:fld id="{72FD9244-D246-4999-BBED-26583E8A134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Q33_1. In the last 12 months, did your NHS mental health team give you any help or advice with finding support for… Joining a group or taking part in an activity (e.g. art, sport etc)</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3.6784574820052351</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7.7780180115595954E-2</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0.1346345630481629</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1.4055656630033124</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0.13463456304816113</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0.48292027838651119</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1.6403679452881903E-2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4.8446847833735331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General</c:formatCode>
                <c:ptCount val="1"/>
                <c:pt idx="0">
                  <c:v>4.5936550566706504</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tx>
                <c:rich>
                  <a:bodyPr/>
                  <a:lstStyle/>
                  <a:p>
                    <a:fld id="{17832762-F88D-4373-A489-89FE777EB994}"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Q32. In the last 12 months, has your NHS mental health team supported you with your physical health needs?</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4724308203337769"/>
          <c:w val="0.74050409342017565"/>
          <c:h val="0.7377480588363605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4.9201129704969464</c:v>
                </c:pt>
              </c:numCache>
            </c:numRef>
          </c:val>
          <c:extLst>
            <c:ext xmlns:c16="http://schemas.microsoft.com/office/drawing/2014/chart" uri="{C3380CC4-5D6E-409C-BE32-E72D297353CC}">
              <c16:uniqueId val="{00000000-381C-48BE-8D5C-92D86AADD1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81C-48BE-8D5C-92D86AADD1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0.16707358649796333</c:v>
                </c:pt>
              </c:numCache>
            </c:numRef>
          </c:val>
          <c:extLst>
            <c:ext xmlns:c16="http://schemas.microsoft.com/office/drawing/2014/chart" uri="{C3380CC4-5D6E-409C-BE32-E72D297353CC}">
              <c16:uniqueId val="{00000002-381C-48BE-8D5C-92D86AADD1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0.12786005858152283</c:v>
                </c:pt>
              </c:numCache>
            </c:numRef>
          </c:val>
          <c:extLst>
            <c:ext xmlns:c16="http://schemas.microsoft.com/office/drawing/2014/chart" uri="{C3380CC4-5D6E-409C-BE32-E72D297353CC}">
              <c16:uniqueId val="{00000003-381C-48BE-8D5C-92D86AADD1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1.3348408012249608</c:v>
                </c:pt>
              </c:numCache>
            </c:numRef>
          </c:val>
          <c:extLst>
            <c:ext xmlns:c16="http://schemas.microsoft.com/office/drawing/2014/chart" uri="{C3380CC4-5D6E-409C-BE32-E72D297353CC}">
              <c16:uniqueId val="{00000004-381C-48BE-8D5C-92D86AADD1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0.12786005858152372</c:v>
                </c:pt>
              </c:numCache>
            </c:numRef>
          </c:val>
          <c:extLst>
            <c:ext xmlns:c16="http://schemas.microsoft.com/office/drawing/2014/chart" uri="{C3380CC4-5D6E-409C-BE32-E72D297353CC}">
              <c16:uniqueId val="{00000005-381C-48BE-8D5C-92D86AADD1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0.22587029201356046</c:v>
                </c:pt>
              </c:numCache>
            </c:numRef>
          </c:val>
          <c:extLst>
            <c:ext xmlns:c16="http://schemas.microsoft.com/office/drawing/2014/chart" uri="{C3380CC4-5D6E-409C-BE32-E72D297353CC}">
              <c16:uniqueId val="{00000006-381C-48BE-8D5C-92D86AADD1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81C-48BE-8D5C-92D86AADD12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6.1693276432049684</c:v>
                </c:pt>
              </c:numCache>
            </c:numRef>
          </c:xVal>
          <c:yVal>
            <c:numLit>
              <c:formatCode>General</c:formatCode>
              <c:ptCount val="1"/>
              <c:pt idx="0">
                <c:v>1</c:v>
              </c:pt>
            </c:numLit>
          </c:yVal>
          <c:smooth val="0"/>
          <c:extLst>
            <c:ext xmlns:c16="http://schemas.microsoft.com/office/drawing/2014/chart" uri="{C3380CC4-5D6E-409C-BE32-E72D297353CC}">
              <c16:uniqueId val="{00000008-381C-48BE-8D5C-92D86AADD12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81C-48BE-8D5C-92D86AADD12D}"/>
              </c:ext>
            </c:extLst>
          </c:dPt>
          <c:xVal>
            <c:numRef>
              <c:f>Sheet1!$B$12</c:f>
              <c:numCache>
                <c:formatCode>General</c:formatCode>
                <c:ptCount val="1"/>
                <c:pt idx="0">
                  <c:v>5.8824670161889134</c:v>
                </c:pt>
              </c:numCache>
            </c:numRef>
          </c:xVal>
          <c:yVal>
            <c:numLit>
              <c:formatCode>General</c:formatCode>
              <c:ptCount val="1"/>
              <c:pt idx="0">
                <c:v>1</c:v>
              </c:pt>
            </c:numLit>
          </c:yVal>
          <c:smooth val="0"/>
          <c:extLst>
            <c:ext xmlns:c16="http://schemas.microsoft.com/office/drawing/2014/chart" uri="{C3380CC4-5D6E-409C-BE32-E72D297353CC}">
              <c16:uniqueId val="{0000000A-381C-48BE-8D5C-92D86AADD12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GB"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381C-48BE-8D5C-92D86AADD1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Have NHS mental health services involved a member of your family or someone else close to you as much as you would like?</c:v>
                  </c:pt>
                </c15:dlblRangeCache>
              </c15:datalabelsRange>
            </c:ext>
            <c:ext xmlns:c16="http://schemas.microsoft.com/office/drawing/2014/chart" uri="{C3380CC4-5D6E-409C-BE32-E72D297353CC}">
              <c16:uniqueId val="{0000000C-381C-48BE-8D5C-92D86AADD12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3.9440949781082071</c:v>
                </c:pt>
                <c:pt idx="1">
                  <c:v>4.2610480227977892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4.153435927775619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4.3087886199501897</c:v>
                </c:pt>
                <c:pt idx="4">
                  <c:v>4.3929055977396736</c:v>
                </c:pt>
                <c:pt idx="5">
                  <c:v>4.4024290589593944</c:v>
                </c:pt>
                <c:pt idx="6">
                  <c:v>4.4551116001098858</c:v>
                </c:pt>
                <c:pt idx="7">
                  <c:v>4.4671140986416606</c:v>
                </c:pt>
                <c:pt idx="8">
                  <c:v>4.4977526056802102</c:v>
                </c:pt>
                <c:pt idx="9">
                  <c:v>4.5030809521814046</c:v>
                </c:pt>
                <c:pt idx="10">
                  <c:v>4.5330599790286517</c:v>
                </c:pt>
                <c:pt idx="11">
                  <c:v>4.5440750182964376</c:v>
                </c:pt>
                <c:pt idx="12">
                  <c:v>4.5540307765901566</c:v>
                </c:pt>
                <c:pt idx="13">
                  <c:v>4.5845018942958404</c:v>
                </c:pt>
                <c:pt idx="14">
                  <c:v>4.6183263300175303</c:v>
                </c:pt>
                <c:pt idx="15">
                  <c:v>4.6244085733340237</c:v>
                </c:pt>
                <c:pt idx="16">
                  <c:v>4.6416293484148241</c:v>
                </c:pt>
                <c:pt idx="17">
                  <c:v>4.6810565556520967</c:v>
                </c:pt>
                <c:pt idx="18">
                  <c:v>4.6927648893738292</c:v>
                </c:pt>
                <c:pt idx="19">
                  <c:v>4.6988784604905014</c:v>
                </c:pt>
                <c:pt idx="20">
                  <c:v>4.7350269313300952</c:v>
                </c:pt>
                <c:pt idx="21">
                  <c:v>4.7356805230109131</c:v>
                </c:pt>
                <c:pt idx="22">
                  <c:v>4.7372370859292872</c:v>
                </c:pt>
                <c:pt idx="23">
                  <c:v>4.780514004083904</c:v>
                </c:pt>
                <c:pt idx="24">
                  <c:v>4.7915752341164879</c:v>
                </c:pt>
                <c:pt idx="25">
                  <c:v>4.8156681747396899</c:v>
                </c:pt>
                <c:pt idx="26">
                  <c:v>4.823266375186261</c:v>
                </c:pt>
                <c:pt idx="27">
                  <c:v>4.8364818106927068</c:v>
                </c:pt>
                <c:pt idx="28">
                  <c:v>4.8791603720050096</c:v>
                </c:pt>
                <c:pt idx="29">
                  <c:v>4.9135548513238776</c:v>
                </c:pt>
                <c:pt idx="30">
                  <c:v>4.9229333343048864</c:v>
                </c:pt>
                <c:pt idx="31">
                  <c:v>4.936535942864209</c:v>
                </c:pt>
                <c:pt idx="32">
                  <c:v>4.9856448627294121</c:v>
                </c:pt>
                <c:pt idx="33">
                  <c:v>5.0110889899851001</c:v>
                </c:pt>
                <c:pt idx="34">
                  <c:v>5.0121662500911883</c:v>
                </c:pt>
                <c:pt idx="35">
                  <c:v>5.0295466554479731</c:v>
                </c:pt>
                <c:pt idx="36">
                  <c:v>5.0375824281226151</c:v>
                </c:pt>
                <c:pt idx="37">
                  <c:v>5.0718755317071418</c:v>
                </c:pt>
                <c:pt idx="38">
                  <c:v>5.087360896715742</c:v>
                </c:pt>
                <c:pt idx="39">
                  <c:v>5.1486960453920254</c:v>
                </c:pt>
                <c:pt idx="40">
                  <c:v>5.1576445580613646</c:v>
                </c:pt>
                <c:pt idx="41">
                  <c:v>5.1724142706886989</c:v>
                </c:pt>
                <c:pt idx="42">
                  <c:v>5.2032354317384151</c:v>
                </c:pt>
                <c:pt idx="43">
                  <c:v>5.2045557816112513</c:v>
                </c:pt>
                <c:pt idx="44">
                  <c:v>5.3879816172179398</c:v>
                </c:pt>
                <c:pt idx="45">
                  <c:v>5.4107147283341881</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5.4769417684011268</c:v>
                </c:pt>
                <c:pt idx="47">
                  <c:v>5.67996294759031</c:v>
                </c:pt>
                <c:pt idx="48">
                  <c:v>5.7205292393697622</c:v>
                </c:pt>
                <c:pt idx="49">
                  <c:v>5.7719954532465039</c:v>
                </c:pt>
                <c:pt idx="50">
                  <c:v>#N/A</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5.7548027722121109</c:v>
                </c:pt>
                <c:pt idx="51">
                  <c:v>5.9229381656946716</c:v>
                </c:pt>
                <c:pt idx="52">
                  <c:v>5.9241992379369837</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Your Trust</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5.0375824281226151</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3.8223315878941531</c:v>
                </c:pt>
              </c:numCache>
            </c:numRef>
          </c:val>
          <c:extLst>
            <c:ext xmlns:c16="http://schemas.microsoft.com/office/drawing/2014/chart" uri="{C3380CC4-5D6E-409C-BE32-E72D297353CC}">
              <c16:uniqueId val="{00000000-2B0F-44F9-9E1F-A339E6F9C84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0.19992188208605111</c:v>
                </c:pt>
              </c:numCache>
            </c:numRef>
          </c:val>
          <c:extLst>
            <c:ext xmlns:c16="http://schemas.microsoft.com/office/drawing/2014/chart" uri="{C3380CC4-5D6E-409C-BE32-E72D297353CC}">
              <c16:uniqueId val="{00000001-2B0F-44F9-9E1F-A339E6F9C84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0.47507574428419996</c:v>
                </c:pt>
              </c:numCache>
            </c:numRef>
          </c:val>
          <c:extLst>
            <c:ext xmlns:c16="http://schemas.microsoft.com/office/drawing/2014/chart" uri="{C3380CC4-5D6E-409C-BE32-E72D297353CC}">
              <c16:uniqueId val="{00000002-2B0F-44F9-9E1F-A339E6F9C84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0.13244756559030257</c:v>
                </c:pt>
              </c:numCache>
            </c:numRef>
          </c:val>
          <c:extLst>
            <c:ext xmlns:c16="http://schemas.microsoft.com/office/drawing/2014/chart" uri="{C3380CC4-5D6E-409C-BE32-E72D297353CC}">
              <c16:uniqueId val="{00000003-2B0F-44F9-9E1F-A339E6F9C84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1.3827337210245965</c:v>
                </c:pt>
              </c:numCache>
            </c:numRef>
          </c:val>
          <c:extLst>
            <c:ext xmlns:c16="http://schemas.microsoft.com/office/drawing/2014/chart" uri="{C3380CC4-5D6E-409C-BE32-E72D297353CC}">
              <c16:uniqueId val="{00000004-2B0F-44F9-9E1F-A339E6F9C84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0.13244756559030257</c:v>
                </c:pt>
              </c:numCache>
            </c:numRef>
          </c:val>
          <c:extLst>
            <c:ext xmlns:c16="http://schemas.microsoft.com/office/drawing/2014/chart" uri="{C3380CC4-5D6E-409C-BE32-E72D297353CC}">
              <c16:uniqueId val="{00000005-2B0F-44F9-9E1F-A339E6F9C84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0.47507574428419996</c:v>
                </c:pt>
              </c:numCache>
            </c:numRef>
          </c:val>
          <c:extLst>
            <c:ext xmlns:c16="http://schemas.microsoft.com/office/drawing/2014/chart" uri="{C3380CC4-5D6E-409C-BE32-E72D297353CC}">
              <c16:uniqueId val="{00000006-2B0F-44F9-9E1F-A339E6F9C84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4.9811350714617397E-2</c:v>
                </c:pt>
              </c:numCache>
            </c:numRef>
          </c:val>
          <c:extLst>
            <c:ext xmlns:c16="http://schemas.microsoft.com/office/drawing/2014/chart" uri="{C3380CC4-5D6E-409C-BE32-E72D297353CC}">
              <c16:uniqueId val="{00000007-2B0F-44F9-9E1F-A339E6F9C84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5.6417080752984399</c:v>
                </c:pt>
              </c:numCache>
            </c:numRef>
          </c:xVal>
          <c:yVal>
            <c:numLit>
              <c:formatCode>General</c:formatCode>
              <c:ptCount val="1"/>
              <c:pt idx="0">
                <c:v>1</c:v>
              </c:pt>
            </c:numLit>
          </c:yVal>
          <c:smooth val="0"/>
          <c:extLst>
            <c:ext xmlns:c16="http://schemas.microsoft.com/office/drawing/2014/chart" uri="{C3380CC4-5D6E-409C-BE32-E72D297353CC}">
              <c16:uniqueId val="{00000008-2B0F-44F9-9E1F-A339E6F9C84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B0F-44F9-9E1F-A339E6F9C847}"/>
              </c:ext>
            </c:extLst>
          </c:dPt>
          <c:xVal>
            <c:numRef>
              <c:f>Sheet1!$B$12</c:f>
              <c:numCache>
                <c:formatCode>General</c:formatCode>
                <c:ptCount val="1"/>
                <c:pt idx="0">
                  <c:v>5.3211436403670049</c:v>
                </c:pt>
              </c:numCache>
            </c:numRef>
          </c:xVal>
          <c:yVal>
            <c:numLit>
              <c:formatCode>General</c:formatCode>
              <c:ptCount val="1"/>
              <c:pt idx="0">
                <c:v>1</c:v>
              </c:pt>
            </c:numLit>
          </c:yVal>
          <c:smooth val="0"/>
          <c:extLst>
            <c:ext xmlns:c16="http://schemas.microsoft.com/office/drawing/2014/chart" uri="{C3380CC4-5D6E-409C-BE32-E72D297353CC}">
              <c16:uniqueId val="{0000000A-2B0F-44F9-9E1F-A339E6F9C847}"/>
            </c:ext>
          </c:extLst>
        </c:ser>
        <c:ser>
          <c:idx val="9"/>
          <c:order val="10"/>
          <c:tx>
            <c:v>label</c:v>
          </c:tx>
          <c:spPr>
            <a:ln w="25400" cap="rnd">
              <a:noFill/>
              <a:round/>
            </a:ln>
            <a:effectLst/>
          </c:spPr>
          <c:marker>
            <c:symbol val="none"/>
          </c:marker>
          <c:dLbls>
            <c:dLbl>
              <c:idx val="0"/>
              <c:tx>
                <c:rich>
                  <a:bodyPr/>
                  <a:lstStyle/>
                  <a:p>
                    <a:fld id="{5833D1D2-9875-4E74-8A8F-06DC3F8CE52B}"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B0F-44F9-9E1F-A339E6F9C84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Do you feel the support provided meets your needs?</c:v>
                  </c:pt>
                </c15:dlblRangeCache>
              </c15:datalabelsRange>
            </c:ext>
            <c:ext xmlns:c16="http://schemas.microsoft.com/office/drawing/2014/chart" uri="{C3380CC4-5D6E-409C-BE32-E72D297353CC}">
              <c16:uniqueId val="{0000000C-2B0F-44F9-9E1F-A339E6F9C84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c:ext xmlns:c16="http://schemas.microsoft.com/office/drawing/2014/chart" uri="{C3380CC4-5D6E-409C-BE32-E72D297353CC}">
                <c16:uniqueId val="{0000000B-D9E9-48C8-A20B-02312E457D06}"/>
              </c:ext>
            </c:extLst>
          </c:dPt>
          <c:dPt>
            <c:idx val="8"/>
            <c:invertIfNegative val="0"/>
            <c:bubble3D val="0"/>
            <c:extLs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0.34645669291338593</c:v>
                </c:pt>
                <c:pt idx="1">
                  <c:v>7.874015748031496E-3</c:v>
                </c:pt>
                <c:pt idx="2">
                  <c:v>0.49606299212598431</c:v>
                </c:pt>
                <c:pt idx="3">
                  <c:v>3.937007874015748E-3</c:v>
                </c:pt>
                <c:pt idx="4">
                  <c:v>0</c:v>
                </c:pt>
                <c:pt idx="5">
                  <c:v>5.905511811023622E-2</c:v>
                </c:pt>
                <c:pt idx="6">
                  <c:v>0</c:v>
                </c:pt>
                <c:pt idx="7">
                  <c:v>3.5433070866141732E-2</c:v>
                </c:pt>
                <c:pt idx="8">
                  <c:v>5.1181102362204724E-2</c:v>
                </c:pt>
              </c:numCache>
            </c:numRef>
          </c:val>
          <c:extLs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3.6805028640913431</c:v>
                </c:pt>
              </c:numCache>
            </c:numRef>
          </c:val>
          <c:extLst>
            <c:ext xmlns:c16="http://schemas.microsoft.com/office/drawing/2014/chart" uri="{C3380CC4-5D6E-409C-BE32-E72D297353CC}">
              <c16:uniqueId val="{00000000-2956-45EB-8313-0C32103A54E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956-45EB-8313-0C32103A54E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4.4532987831515047E-2</c:v>
                </c:pt>
              </c:numCache>
            </c:numRef>
          </c:val>
          <c:extLst>
            <c:ext xmlns:c16="http://schemas.microsoft.com/office/drawing/2014/chart" uri="{C3380CC4-5D6E-409C-BE32-E72D297353CC}">
              <c16:uniqueId val="{00000002-2956-45EB-8313-0C32103A54E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0.12081827951406598</c:v>
                </c:pt>
              </c:numCache>
            </c:numRef>
          </c:val>
          <c:extLst>
            <c:ext xmlns:c16="http://schemas.microsoft.com/office/drawing/2014/chart" uri="{C3380CC4-5D6E-409C-BE32-E72D297353CC}">
              <c16:uniqueId val="{00000003-2956-45EB-8313-0C32103A54E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1.261325630680425</c:v>
                </c:pt>
              </c:numCache>
            </c:numRef>
          </c:val>
          <c:extLst>
            <c:ext xmlns:c16="http://schemas.microsoft.com/office/drawing/2014/chart" uri="{C3380CC4-5D6E-409C-BE32-E72D297353CC}">
              <c16:uniqueId val="{00000004-2956-45EB-8313-0C32103A54E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0.12081827951406687</c:v>
                </c:pt>
              </c:numCache>
            </c:numRef>
          </c:val>
          <c:extLst>
            <c:ext xmlns:c16="http://schemas.microsoft.com/office/drawing/2014/chart" uri="{C3380CC4-5D6E-409C-BE32-E72D297353CC}">
              <c16:uniqueId val="{00000005-2956-45EB-8313-0C32103A54E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0.35663984046659358</c:v>
                </c:pt>
              </c:numCache>
            </c:numRef>
          </c:val>
          <c:extLst>
            <c:ext xmlns:c16="http://schemas.microsoft.com/office/drawing/2014/chart" uri="{C3380CC4-5D6E-409C-BE32-E72D297353CC}">
              <c16:uniqueId val="{00000006-2956-45EB-8313-0C32103A54E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956-45EB-8313-0C32103A54E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4.4334567809467913</c:v>
                </c:pt>
              </c:numCache>
            </c:numRef>
          </c:xVal>
          <c:yVal>
            <c:numLit>
              <c:formatCode>General</c:formatCode>
              <c:ptCount val="1"/>
              <c:pt idx="0">
                <c:v>1</c:v>
              </c:pt>
            </c:numLit>
          </c:yVal>
          <c:smooth val="0"/>
          <c:extLst>
            <c:ext xmlns:c16="http://schemas.microsoft.com/office/drawing/2014/chart" uri="{C3380CC4-5D6E-409C-BE32-E72D297353CC}">
              <c16:uniqueId val="{00000008-2956-45EB-8313-0C32103A54E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956-45EB-8313-0C32103A54ED}"/>
              </c:ext>
            </c:extLst>
          </c:dPt>
          <c:xVal>
            <c:numRef>
              <c:f>Sheet1!$B$12</c:f>
              <c:numCache>
                <c:formatCode>General</c:formatCode>
                <c:ptCount val="1"/>
                <c:pt idx="0">
                  <c:v>4.4765169467771369</c:v>
                </c:pt>
              </c:numCache>
            </c:numRef>
          </c:xVal>
          <c:yVal>
            <c:numLit>
              <c:formatCode>General</c:formatCode>
              <c:ptCount val="1"/>
              <c:pt idx="0">
                <c:v>1</c:v>
              </c:pt>
            </c:numLit>
          </c:yVal>
          <c:smooth val="0"/>
          <c:extLst>
            <c:ext xmlns:c16="http://schemas.microsoft.com/office/drawing/2014/chart" uri="{C3380CC4-5D6E-409C-BE32-E72D297353CC}">
              <c16:uniqueId val="{0000000A-2956-45EB-8313-0C32103A54ED}"/>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6FD88610-3729-4BCD-839F-DA41754FD677}" type="CELLRANGE">
                      <a:rPr lang="en-GB" smtClean="0"/>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956-45EB-8313-0C32103A54E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Has your NHS mental health team asked if you need support to access your care and treatment?</c:v>
                  </c:pt>
                </c15:dlblRangeCache>
              </c15:datalabelsRange>
            </c:ext>
            <c:ext xmlns:c16="http://schemas.microsoft.com/office/drawing/2014/chart" uri="{C3380CC4-5D6E-409C-BE32-E72D297353CC}">
              <c16:uniqueId val="{0000000C-2956-45EB-8313-0C32103A54E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7.0671126939242201</c:v>
                </c:pt>
                <c:pt idx="1">
                  <c:v>7.343206748799302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7.3962415751436339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#N/A</c:v>
                </c:pt>
                <c:pt idx="2">
                  <c:v>#N/A</c:v>
                </c:pt>
                <c:pt idx="3">
                  <c:v>7.549214049894081</c:v>
                </c:pt>
                <c:pt idx="4">
                  <c:v>7.5501347619484562</c:v>
                </c:pt>
                <c:pt idx="5">
                  <c:v>7.6044557387860996</c:v>
                </c:pt>
                <c:pt idx="6">
                  <c:v>7.6139497414902522</c:v>
                </c:pt>
                <c:pt idx="7">
                  <c:v>7.6457364435897182</c:v>
                </c:pt>
                <c:pt idx="8">
                  <c:v>7.6538831603851971</c:v>
                </c:pt>
                <c:pt idx="9">
                  <c:v>7.6760230380678838</c:v>
                </c:pt>
                <c:pt idx="10">
                  <c:v>7.6991594120127091</c:v>
                </c:pt>
                <c:pt idx="11">
                  <c:v>7.7084845878378818</c:v>
                </c:pt>
                <c:pt idx="12">
                  <c:v>7.7112100980319571</c:v>
                </c:pt>
                <c:pt idx="13">
                  <c:v>7.7134284313418497</c:v>
                </c:pt>
                <c:pt idx="14">
                  <c:v>7.7313074336306427</c:v>
                </c:pt>
                <c:pt idx="15">
                  <c:v>7.7351619276610064</c:v>
                </c:pt>
                <c:pt idx="16">
                  <c:v>7.7417653023197754</c:v>
                </c:pt>
                <c:pt idx="17">
                  <c:v>7.7647929469553434</c:v>
                </c:pt>
                <c:pt idx="18">
                  <c:v>7.773231261013545</c:v>
                </c:pt>
                <c:pt idx="19">
                  <c:v>7.7750130802862509</c:v>
                </c:pt>
                <c:pt idx="20">
                  <c:v>7.7991732249454264</c:v>
                </c:pt>
                <c:pt idx="21">
                  <c:v>7.7992362822609902</c:v>
                </c:pt>
                <c:pt idx="22">
                  <c:v>7.8129303142711004</c:v>
                </c:pt>
                <c:pt idx="23">
                  <c:v>7.8191109345261882</c:v>
                </c:pt>
                <c:pt idx="24">
                  <c:v>7.844792993209353</c:v>
                </c:pt>
                <c:pt idx="25">
                  <c:v>7.8551990180594959</c:v>
                </c:pt>
                <c:pt idx="26">
                  <c:v>7.9110562738552694</c:v>
                </c:pt>
                <c:pt idx="27">
                  <c:v>7.9265000467426523</c:v>
                </c:pt>
                <c:pt idx="28">
                  <c:v>7.9288341651220016</c:v>
                </c:pt>
                <c:pt idx="29">
                  <c:v>7.962863481280964</c:v>
                </c:pt>
                <c:pt idx="30">
                  <c:v>7.9744335791526746</c:v>
                </c:pt>
                <c:pt idx="31">
                  <c:v>7.9814638170993639</c:v>
                </c:pt>
                <c:pt idx="32">
                  <c:v>7.9940456143710996</c:v>
                </c:pt>
                <c:pt idx="33">
                  <c:v>8.0121668962038779</c:v>
                </c:pt>
                <c:pt idx="34">
                  <c:v>8.0132528293731795</c:v>
                </c:pt>
                <c:pt idx="35">
                  <c:v>8.0285943804782036</c:v>
                </c:pt>
                <c:pt idx="36">
                  <c:v>8.0618240266250911</c:v>
                </c:pt>
                <c:pt idx="37">
                  <c:v>8.0624531350852635</c:v>
                </c:pt>
                <c:pt idx="38">
                  <c:v>8.06270921743595</c:v>
                </c:pt>
                <c:pt idx="39">
                  <c:v>8.0725484733542494</c:v>
                </c:pt>
                <c:pt idx="40">
                  <c:v>8.1171676208266952</c:v>
                </c:pt>
                <c:pt idx="41">
                  <c:v>8.146104217551585</c:v>
                </c:pt>
                <c:pt idx="42">
                  <c:v>8.1775167451578525</c:v>
                </c:pt>
                <c:pt idx="43">
                  <c:v>8.186483253886788</c:v>
                </c:pt>
                <c:pt idx="44">
                  <c:v>8.1982037524978679</c:v>
                </c:pt>
                <c:pt idx="45">
                  <c:v>8.2110452673811949</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8.28734809935359</c:v>
                </c:pt>
                <c:pt idx="47">
                  <c:v>8.3240252306886102</c:v>
                </c:pt>
                <c:pt idx="48">
                  <c:v>8.36043833654068</c:v>
                </c:pt>
                <c:pt idx="49">
                  <c:v>8.3708509246229834</c:v>
                </c:pt>
                <c:pt idx="50">
                  <c:v>8.4521501930555232</c:v>
                </c:pt>
                <c:pt idx="51">
                  <c:v>#N/A</c:v>
                </c:pt>
                <c:pt idx="52">
                  <c:v>#N/A</c:v>
                </c:pt>
              </c:numCache>
            </c:numRef>
          </c:val>
          <c:extLs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8.4438287581310192</c:v>
                </c:pt>
                <c:pt idx="52">
                  <c:v>8.4514189126627777</c:v>
                </c:pt>
              </c:numCache>
            </c:numRef>
          </c:val>
          <c:extLs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904168768"/>
        <c:axId val="90416931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Your Trust</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8.1171676208266952</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904162240"/>
        <c:axId val="904169856"/>
      </c:barChart>
      <c:catAx>
        <c:axId val="904168768"/>
        <c:scaling>
          <c:orientation val="minMax"/>
        </c:scaling>
        <c:delete val="1"/>
        <c:axPos val="b"/>
        <c:numFmt formatCode="General" sourceLinked="1"/>
        <c:majorTickMark val="none"/>
        <c:minorTickMark val="none"/>
        <c:tickLblPos val="nextTo"/>
        <c:crossAx val="904169312"/>
        <c:crosses val="autoZero"/>
        <c:auto val="1"/>
        <c:lblAlgn val="ctr"/>
        <c:lblOffset val="100"/>
        <c:noMultiLvlLbl val="0"/>
      </c:catAx>
      <c:valAx>
        <c:axId val="90416931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68768"/>
        <c:crosses val="autoZero"/>
        <c:crossBetween val="between"/>
      </c:valAx>
      <c:valAx>
        <c:axId val="90416985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2240"/>
        <c:crosses val="max"/>
        <c:crossBetween val="between"/>
      </c:valAx>
      <c:catAx>
        <c:axId val="904162240"/>
        <c:scaling>
          <c:orientation val="minMax"/>
        </c:scaling>
        <c:delete val="1"/>
        <c:axPos val="b"/>
        <c:numFmt formatCode="General" sourceLinked="1"/>
        <c:majorTickMark val="out"/>
        <c:minorTickMark val="none"/>
        <c:tickLblPos val="nextTo"/>
        <c:crossAx val="90416985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7.0266257470862161</c:v>
                </c:pt>
              </c:numCache>
            </c:numRef>
          </c:val>
          <c:extLst>
            <c:ext xmlns:c16="http://schemas.microsoft.com/office/drawing/2014/chart" uri="{C3380CC4-5D6E-409C-BE32-E72D297353CC}">
              <c16:uniqueId val="{00000000-7655-4CC5-9AFB-731CB2EE4A3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0.17225340924214194</c:v>
                </c:pt>
              </c:numCache>
            </c:numRef>
          </c:val>
          <c:extLst>
            <c:ext xmlns:c16="http://schemas.microsoft.com/office/drawing/2014/chart" uri="{C3380CC4-5D6E-409C-BE32-E72D297353CC}">
              <c16:uniqueId val="{00000001-7655-4CC5-9AFB-731CB2EE4A3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0.24527063598655552</c:v>
                </c:pt>
              </c:numCache>
            </c:numRef>
          </c:val>
          <c:extLst>
            <c:ext xmlns:c16="http://schemas.microsoft.com/office/drawing/2014/chart" uri="{C3380CC4-5D6E-409C-BE32-E72D297353CC}">
              <c16:uniqueId val="{00000002-7655-4CC5-9AFB-731CB2EE4A3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6.8379619540775316E-2</c:v>
                </c:pt>
              </c:numCache>
            </c:numRef>
          </c:val>
          <c:extLst>
            <c:ext xmlns:c16="http://schemas.microsoft.com/office/drawing/2014/chart" uri="{C3380CC4-5D6E-409C-BE32-E72D297353CC}">
              <c16:uniqueId val="{00000003-7655-4CC5-9AFB-731CB2EE4A3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0.71387348909330139</c:v>
                </c:pt>
              </c:numCache>
            </c:numRef>
          </c:val>
          <c:extLst>
            <c:ext xmlns:c16="http://schemas.microsoft.com/office/drawing/2014/chart" uri="{C3380CC4-5D6E-409C-BE32-E72D297353CC}">
              <c16:uniqueId val="{00000004-7655-4CC5-9AFB-731CB2EE4A3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6.8379619540776204E-2</c:v>
                </c:pt>
              </c:numCache>
            </c:numRef>
          </c:val>
          <c:extLst>
            <c:ext xmlns:c16="http://schemas.microsoft.com/office/drawing/2014/chart" uri="{C3380CC4-5D6E-409C-BE32-E72D297353CC}">
              <c16:uniqueId val="{00000005-7655-4CC5-9AFB-731CB2EE4A3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0.13421108375118074</c:v>
                </c:pt>
              </c:numCache>
            </c:numRef>
          </c:val>
          <c:extLst>
            <c:ext xmlns:c16="http://schemas.microsoft.com/office/drawing/2014/chart" uri="{C3380CC4-5D6E-409C-BE32-E72D297353CC}">
              <c16:uniqueId val="{00000006-7655-4CC5-9AFB-731CB2EE4A3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655-4CC5-9AFB-731CB2EE4A35}"/>
            </c:ext>
          </c:extLst>
        </c:ser>
        <c:dLbls>
          <c:showLegendKey val="0"/>
          <c:showVal val="0"/>
          <c:showCatName val="0"/>
          <c:showSerName val="0"/>
          <c:showPercent val="0"/>
          <c:showBubbleSize val="0"/>
        </c:dLbls>
        <c:gapWidth val="0"/>
        <c:overlap val="100"/>
        <c:axId val="904164960"/>
        <c:axId val="9041665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8.0657005950130198</c:v>
                </c:pt>
              </c:numCache>
            </c:numRef>
          </c:xVal>
          <c:yVal>
            <c:numLit>
              <c:formatCode>General</c:formatCode>
              <c:ptCount val="1"/>
              <c:pt idx="0">
                <c:v>1</c:v>
              </c:pt>
            </c:numLit>
          </c:yVal>
          <c:smooth val="0"/>
          <c:extLst>
            <c:ext xmlns:c16="http://schemas.microsoft.com/office/drawing/2014/chart" uri="{C3380CC4-5D6E-409C-BE32-E72D297353CC}">
              <c16:uniqueId val="{00000008-7655-4CC5-9AFB-731CB2EE4A3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655-4CC5-9AFB-731CB2EE4A35}"/>
              </c:ext>
            </c:extLst>
          </c:dPt>
          <c:xVal>
            <c:numRef>
              <c:f>Sheet1!$B$12</c:f>
              <c:numCache>
                <c:formatCode>General</c:formatCode>
                <c:ptCount val="1"/>
                <c:pt idx="0">
                  <c:v>7.86946615640234</c:v>
                </c:pt>
              </c:numCache>
            </c:numRef>
          </c:xVal>
          <c:yVal>
            <c:numLit>
              <c:formatCode>General</c:formatCode>
              <c:ptCount val="1"/>
              <c:pt idx="0">
                <c:v>1</c:v>
              </c:pt>
            </c:numLit>
          </c:yVal>
          <c:smooth val="0"/>
          <c:extLst>
            <c:ext xmlns:c16="http://schemas.microsoft.com/office/drawing/2014/chart" uri="{C3380CC4-5D6E-409C-BE32-E72D297353CC}">
              <c16:uniqueId val="{0000000A-7655-4CC5-9AFB-731CB2EE4A35}"/>
            </c:ext>
          </c:extLst>
        </c:ser>
        <c:ser>
          <c:idx val="9"/>
          <c:order val="10"/>
          <c:tx>
            <c:v>label</c:v>
          </c:tx>
          <c:spPr>
            <a:ln w="25400" cap="rnd">
              <a:noFill/>
              <a:round/>
            </a:ln>
            <a:effectLst/>
          </c:spPr>
          <c:marker>
            <c:symbol val="none"/>
          </c:marker>
          <c:dLbls>
            <c:dLbl>
              <c:idx val="0"/>
              <c:tx>
                <c:rich>
                  <a:bodyPr/>
                  <a:lstStyle/>
                  <a:p>
                    <a:fld id="{26957DEC-AC81-4AEF-9529-8BEA016BA852}"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655-4CC5-9AFB-731CB2EE4A3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Overall, in the last 12 months, did you feel that you were treated with respect and dignity by NHS mental health services?</c:v>
                  </c:pt>
                </c15:dlblRangeCache>
              </c15:datalabelsRange>
            </c:ext>
            <c:ext xmlns:c16="http://schemas.microsoft.com/office/drawing/2014/chart" uri="{C3380CC4-5D6E-409C-BE32-E72D297353CC}">
              <c16:uniqueId val="{0000000C-7655-4CC5-9AFB-731CB2EE4A35}"/>
            </c:ext>
          </c:extLst>
        </c:ser>
        <c:dLbls>
          <c:showLegendKey val="0"/>
          <c:showVal val="0"/>
          <c:showCatName val="0"/>
          <c:showSerName val="0"/>
          <c:showPercent val="0"/>
          <c:showBubbleSize val="0"/>
        </c:dLbls>
        <c:axId val="904168224"/>
        <c:axId val="904163328"/>
      </c:scatterChart>
      <c:catAx>
        <c:axId val="904164960"/>
        <c:scaling>
          <c:orientation val="minMax"/>
        </c:scaling>
        <c:delete val="1"/>
        <c:axPos val="l"/>
        <c:numFmt formatCode="General" sourceLinked="1"/>
        <c:majorTickMark val="out"/>
        <c:minorTickMark val="none"/>
        <c:tickLblPos val="nextTo"/>
        <c:crossAx val="904166592"/>
        <c:crosses val="autoZero"/>
        <c:auto val="1"/>
        <c:lblAlgn val="ctr"/>
        <c:lblOffset val="100"/>
        <c:noMultiLvlLbl val="0"/>
      </c:catAx>
      <c:valAx>
        <c:axId val="904166592"/>
        <c:scaling>
          <c:orientation val="minMax"/>
          <c:min val="1"/>
        </c:scaling>
        <c:delete val="1"/>
        <c:axPos val="b"/>
        <c:numFmt formatCode="General" sourceLinked="1"/>
        <c:majorTickMark val="none"/>
        <c:minorTickMark val="none"/>
        <c:tickLblPos val="nextTo"/>
        <c:crossAx val="904164960"/>
        <c:crosses val="autoZero"/>
        <c:crossBetween val="between"/>
      </c:valAx>
      <c:valAx>
        <c:axId val="904163328"/>
        <c:scaling>
          <c:orientation val="minMax"/>
          <c:min val="0"/>
        </c:scaling>
        <c:delete val="1"/>
        <c:axPos val="r"/>
        <c:numFmt formatCode="#;;0" sourceLinked="0"/>
        <c:majorTickMark val="out"/>
        <c:minorTickMark val="none"/>
        <c:tickLblPos val="nextTo"/>
        <c:crossAx val="904168224"/>
        <c:crosses val="max"/>
        <c:crossBetween val="midCat"/>
        <c:majorUnit val="1"/>
      </c:valAx>
      <c:valAx>
        <c:axId val="90416822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416332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7.1075996407622242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9.4925398590026688E-3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0.30308659870345522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8.4498277683701772E-2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0.88214998441850856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8.4498277683699996E-2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0.14543551034665114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1488"/>
        <c:axId val="904174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8.1686346466403705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7.9457520492176377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24FA403A-59F2-4F63-9518-47F5285810CC}"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Did your NHS mental health team treat you with care and compassion?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6384"/>
        <c:axId val="904170944"/>
      </c:scatterChart>
      <c:catAx>
        <c:axId val="904171488"/>
        <c:scaling>
          <c:orientation val="minMax"/>
        </c:scaling>
        <c:delete val="1"/>
        <c:axPos val="l"/>
        <c:numFmt formatCode="General" sourceLinked="1"/>
        <c:majorTickMark val="out"/>
        <c:minorTickMark val="none"/>
        <c:tickLblPos val="nextTo"/>
        <c:crossAx val="904174208"/>
        <c:crosses val="autoZero"/>
        <c:auto val="1"/>
        <c:lblAlgn val="ctr"/>
        <c:lblOffset val="100"/>
        <c:noMultiLvlLbl val="0"/>
      </c:catAx>
      <c:valAx>
        <c:axId val="904174208"/>
        <c:scaling>
          <c:orientation val="minMax"/>
          <c:min val="1"/>
        </c:scaling>
        <c:delete val="1"/>
        <c:axPos val="b"/>
        <c:numFmt formatCode="General" sourceLinked="1"/>
        <c:majorTickMark val="none"/>
        <c:minorTickMark val="none"/>
        <c:tickLblPos val="nextTo"/>
        <c:crossAx val="904171488"/>
        <c:crosses val="autoZero"/>
        <c:crossBetween val="between"/>
      </c:valAx>
      <c:valAx>
        <c:axId val="904170944"/>
        <c:scaling>
          <c:orientation val="minMax"/>
          <c:min val="0"/>
        </c:scaling>
        <c:delete val="1"/>
        <c:axPos val="r"/>
        <c:numFmt formatCode="#;;0" sourceLinked="0"/>
        <c:majorTickMark val="out"/>
        <c:minorTickMark val="none"/>
        <c:tickLblPos val="nextTo"/>
        <c:crossAx val="904176384"/>
        <c:crosses val="max"/>
        <c:crossBetween val="midCat"/>
        <c:majorUnit val="1"/>
      </c:valAx>
      <c:valAx>
        <c:axId val="90417638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Sheet1!$E$2:$E$54</c:f>
              <c:numCache>
                <c:formatCode>General</c:formatCode>
                <c:ptCount val="53"/>
                <c:pt idx="0">
                  <c:v>5.8785866564284932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Sheet1!$G$2:$G$54</c:f>
              <c:numCache>
                <c:formatCode>General</c:formatCode>
                <c:ptCount val="53"/>
                <c:pt idx="0">
                  <c:v>#N/A</c:v>
                </c:pt>
                <c:pt idx="1">
                  <c:v>6.0714890679486002</c:v>
                </c:pt>
                <c:pt idx="2">
                  <c:v>6.1525304055416878</c:v>
                </c:pt>
                <c:pt idx="3">
                  <c:v>6.1734483823872131</c:v>
                </c:pt>
                <c:pt idx="4">
                  <c:v>6.1791114710414776</c:v>
                </c:pt>
                <c:pt idx="5">
                  <c:v>6.1937233688650979</c:v>
                </c:pt>
                <c:pt idx="6">
                  <c:v>6.2549234259576911</c:v>
                </c:pt>
                <c:pt idx="7">
                  <c:v>6.2605732896815924</c:v>
                </c:pt>
                <c:pt idx="8">
                  <c:v>6.2847186780759161</c:v>
                </c:pt>
                <c:pt idx="9">
                  <c:v>6.3040628936315466</c:v>
                </c:pt>
                <c:pt idx="10">
                  <c:v>6.3225841580923348</c:v>
                </c:pt>
                <c:pt idx="11">
                  <c:v>6.3896120381532224</c:v>
                </c:pt>
                <c:pt idx="12">
                  <c:v>6.3913833191401803</c:v>
                </c:pt>
                <c:pt idx="13">
                  <c:v>6.4159989954493666</c:v>
                </c:pt>
                <c:pt idx="14">
                  <c:v>6.4251449840977584</c:v>
                </c:pt>
                <c:pt idx="15">
                  <c:v>6.4573265849636297</c:v>
                </c:pt>
                <c:pt idx="16">
                  <c:v>6.4665769216757116</c:v>
                </c:pt>
                <c:pt idx="17">
                  <c:v>6.5006963598297443</c:v>
                </c:pt>
                <c:pt idx="18">
                  <c:v>6.5172191077115089</c:v>
                </c:pt>
                <c:pt idx="19">
                  <c:v>6.5329944029733289</c:v>
                </c:pt>
                <c:pt idx="20">
                  <c:v>6.5404640770346321</c:v>
                </c:pt>
                <c:pt idx="21">
                  <c:v>6.5410583874500254</c:v>
                </c:pt>
                <c:pt idx="22">
                  <c:v>6.5483238092976546</c:v>
                </c:pt>
                <c:pt idx="23">
                  <c:v>6.548361163989675</c:v>
                </c:pt>
                <c:pt idx="24">
                  <c:v>6.5886101044404404</c:v>
                </c:pt>
                <c:pt idx="25">
                  <c:v>6.6024603469387229</c:v>
                </c:pt>
                <c:pt idx="26">
                  <c:v>6.6191605849667932</c:v>
                </c:pt>
                <c:pt idx="27">
                  <c:v>6.6258434523966816</c:v>
                </c:pt>
                <c:pt idx="28">
                  <c:v>6.6705323211873946</c:v>
                </c:pt>
                <c:pt idx="29">
                  <c:v>6.6911104829526717</c:v>
                </c:pt>
                <c:pt idx="30">
                  <c:v>6.6978704438381014</c:v>
                </c:pt>
                <c:pt idx="31">
                  <c:v>6.7297328816978599</c:v>
                </c:pt>
                <c:pt idx="32">
                  <c:v>6.7777398687854626</c:v>
                </c:pt>
                <c:pt idx="33">
                  <c:v>6.7886280152181131</c:v>
                </c:pt>
                <c:pt idx="34">
                  <c:v>6.798273368431583</c:v>
                </c:pt>
                <c:pt idx="35">
                  <c:v>6.8167344308670774</c:v>
                </c:pt>
                <c:pt idx="36">
                  <c:v>6.8428011973362821</c:v>
                </c:pt>
                <c:pt idx="37">
                  <c:v>6.8585175873412609</c:v>
                </c:pt>
                <c:pt idx="38">
                  <c:v>6.9039293474936798</c:v>
                </c:pt>
                <c:pt idx="39">
                  <c:v>6.9249457330266528</c:v>
                </c:pt>
                <c:pt idx="40">
                  <c:v>6.9257240383087186</c:v>
                </c:pt>
                <c:pt idx="41">
                  <c:v>7.056763450934465</c:v>
                </c:pt>
                <c:pt idx="42">
                  <c:v>7.1027294831306946</c:v>
                </c:pt>
                <c:pt idx="43">
                  <c:v>7.1065190961869016</c:v>
                </c:pt>
                <c:pt idx="44">
                  <c:v>7.114498727370246</c:v>
                </c:pt>
                <c:pt idx="45">
                  <c:v>7.128812491355121</c:v>
                </c:pt>
                <c:pt idx="46">
                  <c:v>7.1653090628797109</c:v>
                </c:pt>
                <c:pt idx="47">
                  <c:v>7.1819700429031181</c:v>
                </c:pt>
                <c:pt idx="48">
                  <c:v>7.1947281627176602</c:v>
                </c:pt>
                <c:pt idx="49">
                  <c:v>7.2042001823759012</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7.2448303003430423</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7.2688939786723354</c:v>
                </c:pt>
                <c:pt idx="52">
                  <c:v>#N/A</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7.6304316025267998</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7.056763450934465</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5.8785866564284932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0.1787229622529809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9.8817496532765503E-2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1.0316405897995073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9.8817496532766391E-2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0.3438464009802864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7.056763450934465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6.6719474101139937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4549945295014747"/>
                  <c:y val="-4.1976036544698978E-3"/>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319F11F8-E48E-4D84-96EC-0480863F4BFF}" type="CELLRANGE">
                      <a:rPr lang="en-GB"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2303282311200723"/>
                      <c:h val="0.50403830557073981"/>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Overall, in the last 12 months, how was your experience of using the NHS mental health services?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Sheet1!$D$2:$D$54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Sheet1!$E$2:$E$54</c:f>
              <c:numCache>
                <c:formatCode>General</c:formatCode>
                <c:ptCount val="53"/>
                <c:pt idx="0">
                  <c:v>1.807102632815311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Sheet1!$F$2:$F$54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Sheet1!$G$2:$G$54</c:f>
              <c:numCache>
                <c:formatCode>General</c:formatCode>
                <c:ptCount val="53"/>
                <c:pt idx="0">
                  <c:v>#N/A</c:v>
                </c:pt>
                <c:pt idx="1">
                  <c:v>1.9914109281845991</c:v>
                </c:pt>
                <c:pt idx="2">
                  <c:v>2.0803906993807639</c:v>
                </c:pt>
                <c:pt idx="3">
                  <c:v>2.1388877395626449</c:v>
                </c:pt>
                <c:pt idx="4">
                  <c:v>2.1544758770864751</c:v>
                </c:pt>
                <c:pt idx="5">
                  <c:v>2.1845049316716212</c:v>
                </c:pt>
                <c:pt idx="6">
                  <c:v>2.1921572239306268</c:v>
                </c:pt>
                <c:pt idx="7">
                  <c:v>2.1953605979766939</c:v>
                </c:pt>
                <c:pt idx="8">
                  <c:v>2.204607068314326</c:v>
                </c:pt>
                <c:pt idx="9">
                  <c:v>2.2069693683673681</c:v>
                </c:pt>
                <c:pt idx="10">
                  <c:v>2.2300623820944878</c:v>
                </c:pt>
                <c:pt idx="11">
                  <c:v>2.2770017019245219</c:v>
                </c:pt>
                <c:pt idx="12">
                  <c:v>2.293765980814241</c:v>
                </c:pt>
                <c:pt idx="13">
                  <c:v>2.3459926156019169</c:v>
                </c:pt>
                <c:pt idx="14">
                  <c:v>2.3460522235696648</c:v>
                </c:pt>
                <c:pt idx="15">
                  <c:v>2.3819392872878322</c:v>
                </c:pt>
                <c:pt idx="16">
                  <c:v>2.3962141732634579</c:v>
                </c:pt>
                <c:pt idx="17">
                  <c:v>2.4334537567442358</c:v>
                </c:pt>
                <c:pt idx="18">
                  <c:v>2.4387070745464818</c:v>
                </c:pt>
                <c:pt idx="19">
                  <c:v>2.4531475696068461</c:v>
                </c:pt>
                <c:pt idx="20">
                  <c:v>2.4624395227230802</c:v>
                </c:pt>
                <c:pt idx="21">
                  <c:v>2.5352694383156731</c:v>
                </c:pt>
                <c:pt idx="22">
                  <c:v>2.5374535668102651</c:v>
                </c:pt>
                <c:pt idx="23">
                  <c:v>2.6044101701505982</c:v>
                </c:pt>
                <c:pt idx="24">
                  <c:v>2.6635973044244081</c:v>
                </c:pt>
                <c:pt idx="25">
                  <c:v>2.6884924176296741</c:v>
                </c:pt>
                <c:pt idx="26">
                  <c:v>2.7736715574630368</c:v>
                </c:pt>
                <c:pt idx="27">
                  <c:v>2.7741182237113748</c:v>
                </c:pt>
                <c:pt idx="28">
                  <c:v>2.7810248197295451</c:v>
                </c:pt>
                <c:pt idx="29">
                  <c:v>2.8290162138056041</c:v>
                </c:pt>
                <c:pt idx="30">
                  <c:v>2.906583264202673</c:v>
                </c:pt>
                <c:pt idx="31">
                  <c:v>2.9102956245865652</c:v>
                </c:pt>
                <c:pt idx="32">
                  <c:v>2.9901006500341381</c:v>
                </c:pt>
                <c:pt idx="33">
                  <c:v>3.03869591096276</c:v>
                </c:pt>
                <c:pt idx="34">
                  <c:v>3.0440640684875842</c:v>
                </c:pt>
                <c:pt idx="35">
                  <c:v>3.1581516461963051</c:v>
                </c:pt>
                <c:pt idx="36">
                  <c:v>3.1786391676982588</c:v>
                </c:pt>
                <c:pt idx="37">
                  <c:v>3.1792640568428321</c:v>
                </c:pt>
                <c:pt idx="38">
                  <c:v>3.1937421964239001</c:v>
                </c:pt>
                <c:pt idx="39">
                  <c:v>3.3019400666587342</c:v>
                </c:pt>
                <c:pt idx="40">
                  <c:v>3.3533879870230301</c:v>
                </c:pt>
                <c:pt idx="41">
                  <c:v>3.3651405495031281</c:v>
                </c:pt>
                <c:pt idx="42">
                  <c:v>3.3734584825709009</c:v>
                </c:pt>
                <c:pt idx="43">
                  <c:v>3.411997330131066</c:v>
                </c:pt>
                <c:pt idx="44">
                  <c:v>3.4396188159043741</c:v>
                </c:pt>
                <c:pt idx="45">
                  <c:v>3.4490793510583431</c:v>
                </c:pt>
                <c:pt idx="46">
                  <c:v>3.4555370558863001</c:v>
                </c:pt>
                <c:pt idx="47">
                  <c:v>3.558776850674823</c:v>
                </c:pt>
                <c:pt idx="48">
                  <c:v>#N/A</c:v>
                </c:pt>
                <c:pt idx="49">
                  <c:v>#N/A</c:v>
                </c:pt>
                <c:pt idx="50">
                  <c:v>#N/A</c:v>
                </c:pt>
                <c:pt idx="51">
                  <c:v>#N/A</c:v>
                </c:pt>
                <c:pt idx="52">
                  <c:v>#N/A</c:v>
                </c:pt>
              </c:numCache>
            </c:numRef>
          </c:val>
          <c:extLs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Sheet1!$H$2:$H$54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3.6028870325626108</c:v>
                </c:pt>
                <c:pt idx="49">
                  <c:v>3.8426818435505909</c:v>
                </c:pt>
                <c:pt idx="50">
                  <c:v>3.935543944140198</c:v>
                </c:pt>
                <c:pt idx="51">
                  <c:v>#N/A</c:v>
                </c:pt>
                <c:pt idx="52">
                  <c:v>#N/A</c:v>
                </c:pt>
              </c:numCache>
            </c:numRef>
          </c:val>
          <c:extLs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Sheet1!$I$2:$I$54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3.895910028404312</c:v>
                </c:pt>
                <c:pt idx="52">
                  <c:v>4.1828946860765974</c:v>
                </c:pt>
              </c:numCache>
            </c:numRef>
          </c:val>
          <c:extLs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Sheet1!$J$2:$J$54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numCache>
            </c:numRef>
          </c:val>
          <c:extLs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904175840"/>
        <c:axId val="904172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Sheet1!$A$2:$A$54</c:f>
              <c:strCache>
                <c:ptCount val="53"/>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strCache>
            </c:strRef>
          </c:cat>
          <c:val>
            <c:numRef>
              <c:f>Sheet1!$K$2:$K$54</c:f>
              <c:numCache>
                <c:formatCode>General</c:formatCode>
                <c:ptCount val="5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4.1828946860765974</c:v>
                </c:pt>
              </c:numCache>
            </c:numRef>
          </c:val>
          <c:extLs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904167680"/>
        <c:axId val="904167136"/>
      </c:barChart>
      <c:catAx>
        <c:axId val="904175840"/>
        <c:scaling>
          <c:orientation val="minMax"/>
        </c:scaling>
        <c:delete val="1"/>
        <c:axPos val="b"/>
        <c:numFmt formatCode="General" sourceLinked="1"/>
        <c:majorTickMark val="none"/>
        <c:minorTickMark val="none"/>
        <c:tickLblPos val="nextTo"/>
        <c:crossAx val="904172576"/>
        <c:crosses val="autoZero"/>
        <c:auto val="1"/>
        <c:lblAlgn val="ctr"/>
        <c:lblOffset val="100"/>
        <c:noMultiLvlLbl val="0"/>
      </c:catAx>
      <c:valAx>
        <c:axId val="904172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4175840"/>
        <c:crosses val="autoZero"/>
        <c:crossBetween val="between"/>
      </c:valAx>
      <c:valAx>
        <c:axId val="904167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04167680"/>
        <c:crosses val="max"/>
        <c:crossBetween val="between"/>
      </c:valAx>
      <c:catAx>
        <c:axId val="904167680"/>
        <c:scaling>
          <c:orientation val="minMax"/>
        </c:scaling>
        <c:delete val="1"/>
        <c:axPos val="b"/>
        <c:numFmt formatCode="General" sourceLinked="1"/>
        <c:majorTickMark val="out"/>
        <c:minorTickMark val="none"/>
        <c:tickLblPos val="nextTo"/>
        <c:crossAx val="904167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1.807102632815311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0.10029234326117398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1.8142699601899501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0.17378301830428677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0.28744673150587552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4175296"/>
        <c:axId val="90417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4.1828946860765974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General</c:formatCode>
                <c:ptCount val="1"/>
                <c:pt idx="0">
                  <c:v>2.8145299561714601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8040AA44-45F6-4E06-8B52-12C77082B1C0}"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Aside from this questionnaire, in the last 12 months, have you been asked by NHS mental health services to give your views on the quality of your care?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4173664"/>
        <c:axId val="904173120"/>
      </c:scatterChart>
      <c:catAx>
        <c:axId val="904175296"/>
        <c:scaling>
          <c:orientation val="minMax"/>
        </c:scaling>
        <c:delete val="1"/>
        <c:axPos val="l"/>
        <c:numFmt formatCode="General" sourceLinked="1"/>
        <c:majorTickMark val="out"/>
        <c:minorTickMark val="none"/>
        <c:tickLblPos val="nextTo"/>
        <c:crossAx val="904172032"/>
        <c:crosses val="autoZero"/>
        <c:auto val="1"/>
        <c:lblAlgn val="ctr"/>
        <c:lblOffset val="100"/>
        <c:noMultiLvlLbl val="0"/>
      </c:catAx>
      <c:valAx>
        <c:axId val="904172032"/>
        <c:scaling>
          <c:orientation val="minMax"/>
          <c:min val="1"/>
        </c:scaling>
        <c:delete val="1"/>
        <c:axPos val="b"/>
        <c:numFmt formatCode="General" sourceLinked="1"/>
        <c:majorTickMark val="none"/>
        <c:minorTickMark val="none"/>
        <c:tickLblPos val="nextTo"/>
        <c:crossAx val="904175296"/>
        <c:crosses val="autoZero"/>
        <c:crossBetween val="between"/>
      </c:valAx>
      <c:valAx>
        <c:axId val="904173120"/>
        <c:scaling>
          <c:orientation val="minMax"/>
          <c:min val="0"/>
        </c:scaling>
        <c:delete val="1"/>
        <c:axPos val="r"/>
        <c:numFmt formatCode="#;;0" sourceLinked="0"/>
        <c:majorTickMark val="out"/>
        <c:minorTickMark val="none"/>
        <c:tickLblPos val="nextTo"/>
        <c:crossAx val="904173664"/>
        <c:crosses val="max"/>
        <c:crossBetween val="midCat"/>
        <c:majorUnit val="1"/>
      </c:valAx>
      <c:valAx>
        <c:axId val="904173664"/>
        <c:scaling>
          <c:orientation val="minMax"/>
          <c:max val="10"/>
        </c:scaling>
        <c:delete val="0"/>
        <c:axPos val="t"/>
        <c:majorGridlines>
          <c:spPr>
            <a:ln>
              <a:solidFill>
                <a:srgbClr val="D9D9D9"/>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41731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3</c:v>
                </c:pt>
                <c:pt idx="3">
                  <c:v>31</c:v>
                </c:pt>
              </c:numCache>
            </c:numRef>
          </c:val>
          <c:extLs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C88F-4032-8DDC-6224AA9CAC23}"/>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C88F-4032-8DDC-6224AA9CAC23}"/>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C88F-4032-8DDC-6224AA9CAC23}"/>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General</c:formatCode>
                <c:ptCount val="3"/>
              </c:numCache>
            </c:numRef>
          </c:val>
          <c:extLst>
            <c:ext xmlns:c16="http://schemas.microsoft.com/office/drawing/2014/chart" uri="{C3380CC4-5D6E-409C-BE32-E72D297353CC}">
              <c16:uniqueId val="{00000006-C88F-4032-8DDC-6224AA9CAC23}"/>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4.9753379319863864</c:v>
                </c:pt>
                <c:pt idx="1">
                  <c:v>5.2907532462606053</c:v>
                </c:pt>
                <c:pt idx="2">
                  <c:v>6.6721505654301563</c:v>
                </c:pt>
                <c:pt idx="3">
                  <c:v>7.5723432399350932</c:v>
                </c:pt>
                <c:pt idx="4">
                  <c:v>1.9823525099692521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5.5074133957026294</c:v>
                </c:pt>
                <c:pt idx="1">
                  <c:v>5.8005759513841548</c:v>
                </c:pt>
                <c:pt idx="2">
                  <c:v>7.0839385332613949</c:v>
                </c:pt>
                <c:pt idx="3">
                  <c:v>7.9377322621114672</c:v>
                </c:pt>
                <c:pt idx="4">
                  <c:v>2.166042399085196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4.1828946860765974</c:v>
                </c:pt>
                <c:pt idx="1">
                  <c:v>7.0365700040780901</c:v>
                </c:pt>
                <c:pt idx="2">
                  <c:v>5.1448396877128122</c:v>
                </c:pt>
                <c:pt idx="3">
                  <c:v>6.576659656195222</c:v>
                </c:pt>
                <c:pt idx="4">
                  <c:v>7.4560597818357062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2.8145299561714601</c:v>
                </c:pt>
                <c:pt idx="1">
                  <c:v>6.1382278754366961</c:v>
                </c:pt>
                <c:pt idx="2">
                  <c:v>4.269855114164316</c:v>
                </c:pt>
                <c:pt idx="3">
                  <c:v>5.8746872241711792</c:v>
                </c:pt>
                <c:pt idx="4">
                  <c:v>6.8843600420876108</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06/03/2025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06/03/2025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18</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3E5AC-BE0E-2E02-9EBC-F057EFD70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B0455B-D239-232A-E527-B7DFF8B3C3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870F64-A22D-54F7-FAB6-5D15C9FE55E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61B3CA-EA54-8A45-6241-62D0651B333C}"/>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704233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15222792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dirty="0"/>
          </a:p>
        </p:txBody>
      </p:sp>
    </p:spTree>
    <p:extLst>
      <p:ext uri="{BB962C8B-B14F-4D97-AF65-F5344CB8AC3E}">
        <p14:creationId xmlns:p14="http://schemas.microsoft.com/office/powerpoint/2010/main" val="3826950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667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9479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9BDD84-7D87-DE8B-FBA6-FB6DD8C4A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0E6EA-C121-50AD-5BC2-18F231772CA6}"/>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E4EA312-8688-BC27-BCFD-6C689524F6C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9F7BF6A-E481-CB1B-F4DF-3AD53070AC8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91136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47.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12.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47.xml"/><Relationship Id="rId3" Type="http://schemas.openxmlformats.org/officeDocument/2006/relationships/image" Target="../media/image6.png"/><Relationship Id="rId7" Type="http://schemas.openxmlformats.org/officeDocument/2006/relationships/slide" Target="../slides/slide12.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79751" y="6032745"/>
            <a:ext cx="1649489" cy="612569"/>
          </a:xfrm>
          <a:prstGeom prst="rect">
            <a:avLst/>
          </a:prstGeom>
        </p:spPr>
      </p:pic>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926239"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800994"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a:t>
            </a:r>
            <a:r>
              <a:rPr lang="en-GB" sz="800">
                <a:solidFill>
                  <a:schemeClr val="bg1"/>
                </a:solidFill>
                <a:latin typeface="Arial" panose="020B0604020202020204" pitchFamily="34" charset="0"/>
                <a:cs typeface="Arial" panose="020B0604020202020204" pitchFamily="34" charset="0"/>
              </a:rPr>
              <a:t>|  TAH | Sheffield Health and Social 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78481" y="610565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3" name="TextBox 2">
            <a:extLst>
              <a:ext uri="{FF2B5EF4-FFF2-40B4-BE49-F238E27FC236}">
                <a16:creationId xmlns:a16="http://schemas.microsoft.com/office/drawing/2014/main" id="{1ECA967E-C425-AD2A-FBFD-390AB0DCFCB4}"/>
              </a:ext>
            </a:extLst>
          </p:cNvPr>
          <p:cNvSpPr txBox="1"/>
          <p:nvPr userDrawn="1"/>
        </p:nvSpPr>
        <p:spPr>
          <a:xfrm>
            <a:off x="5001303"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E7FBBC95-FB03-0A77-34F6-00EC4B4793F0}"/>
              </a:ext>
            </a:extLst>
          </p:cNvPr>
          <p:cNvSpPr txBox="1"/>
          <p:nvPr userDrawn="1"/>
        </p:nvSpPr>
        <p:spPr>
          <a:xfrm>
            <a:off x="6485527" y="-1299"/>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560FBEB-D2EC-D93A-A729-1000AF61350A}"/>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BCEE580A-5E58-DE75-ACAC-EB6B3320E866}"/>
              </a:ext>
            </a:extLst>
          </p:cNvPr>
          <p:cNvSpPr txBox="1"/>
          <p:nvPr userDrawn="1"/>
        </p:nvSpPr>
        <p:spPr>
          <a:xfrm>
            <a:off x="6485527" y="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55B85FB9-4326-F033-1EE8-A0A45F1C23BE}"/>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2" name="TextBox 1">
            <a:extLst>
              <a:ext uri="{FF2B5EF4-FFF2-40B4-BE49-F238E27FC236}">
                <a16:creationId xmlns:a16="http://schemas.microsoft.com/office/drawing/2014/main" id="{33EA553C-751D-33C9-75FB-8170DD484FBA}"/>
              </a:ext>
            </a:extLst>
          </p:cNvPr>
          <p:cNvSpPr txBox="1"/>
          <p:nvPr userDrawn="1"/>
        </p:nvSpPr>
        <p:spPr>
          <a:xfrm>
            <a:off x="6485527" y="-11114"/>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7973674"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446997" y="0"/>
            <a:ext cx="1440000" cy="432000"/>
          </a:xfrm>
          <a:prstGeom prst="rect">
            <a:avLst/>
          </a:prstGeom>
          <a:no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924277" y="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423835" y="10993"/>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6" name="TextBox 5">
            <a:hlinkClick r:id="rId8" action="ppaction://hlinksldjump"/>
            <a:extLst>
              <a:ext uri="{FF2B5EF4-FFF2-40B4-BE49-F238E27FC236}">
                <a16:creationId xmlns:a16="http://schemas.microsoft.com/office/drawing/2014/main" id="{1087AC65-32F9-077A-DB81-47AE420A6055}"/>
              </a:ext>
            </a:extLst>
          </p:cNvPr>
          <p:cNvSpPr txBox="1"/>
          <p:nvPr userDrawn="1"/>
        </p:nvSpPr>
        <p:spPr>
          <a:xfrm>
            <a:off x="6392017" y="788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extLst>
              <a:ext uri="{FF2B5EF4-FFF2-40B4-BE49-F238E27FC236}">
                <a16:creationId xmlns:a16="http://schemas.microsoft.com/office/drawing/2014/main" id="{D49524EF-A597-F605-C1D8-95C285691DDA}"/>
              </a:ext>
            </a:extLst>
          </p:cNvPr>
          <p:cNvSpPr txBox="1"/>
          <p:nvPr userDrawn="1"/>
        </p:nvSpPr>
        <p:spPr>
          <a:xfrm>
            <a:off x="4913697" y="7880"/>
            <a:ext cx="1440000" cy="4320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704902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6485527"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78B66233-0111-0467-D94D-2E1D1DFAE63B}"/>
              </a:ext>
            </a:extLst>
          </p:cNvPr>
          <p:cNvSpPr txBox="1"/>
          <p:nvPr userDrawn="1"/>
        </p:nvSpPr>
        <p:spPr>
          <a:xfrm>
            <a:off x="5016825"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Change over time</a:t>
            </a:r>
            <a:endParaRPr lang="en-GB" sz="1200" b="0" dirty="0"/>
          </a:p>
        </p:txBody>
      </p:sp>
      <p:sp>
        <p:nvSpPr>
          <p:cNvPr id="10" name="TextBox 9">
            <a:extLst>
              <a:ext uri="{FF2B5EF4-FFF2-40B4-BE49-F238E27FC236}">
                <a16:creationId xmlns:a16="http://schemas.microsoft.com/office/drawing/2014/main" id="{BD8639C8-3BC4-2E7E-C416-8B2F2E9CB05B}"/>
              </a:ext>
            </a:extLst>
          </p:cNvPr>
          <p:cNvSpPr txBox="1"/>
          <p:nvPr userDrawn="1"/>
        </p:nvSpPr>
        <p:spPr>
          <a:xfrm>
            <a:off x="3515660" y="-1111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82824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2024 | </a:t>
            </a:r>
            <a:r>
              <a:rPr lang="en-GB" sz="800">
                <a:solidFill>
                  <a:schemeClr val="bg1"/>
                </a:solidFill>
                <a:latin typeface="Arial" panose="020B0604020202020204" pitchFamily="34" charset="0"/>
                <a:cs typeface="Arial" panose="020B0604020202020204" pitchFamily="34" charset="0"/>
              </a:rPr>
              <a:t>| TAH | Sheffield Health and Social 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77214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2024 </a:t>
            </a:r>
            <a:r>
              <a:rPr lang="en-GB" sz="800">
                <a:solidFill>
                  <a:schemeClr val="tx1">
                    <a:lumMod val="75000"/>
                    <a:lumOff val="25000"/>
                  </a:schemeClr>
                </a:solidFill>
                <a:latin typeface="Arial" panose="020B0604020202020204" pitchFamily="34" charset="0"/>
                <a:cs typeface="Arial" panose="020B0604020202020204" pitchFamily="34" charset="0"/>
              </a:rPr>
              <a:t>| TAH | Sheffield Health and Social Care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5"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8.xml"/><Relationship Id="rId18" Type="http://schemas.openxmlformats.org/officeDocument/2006/relationships/slide" Target="slide30.xml"/><Relationship Id="rId26" Type="http://schemas.openxmlformats.org/officeDocument/2006/relationships/slide" Target="slide45.xml"/><Relationship Id="rId3" Type="http://schemas.openxmlformats.org/officeDocument/2006/relationships/slide" Target="slide3.xml"/><Relationship Id="rId21" Type="http://schemas.openxmlformats.org/officeDocument/2006/relationships/slide" Target="slide37.xml"/><Relationship Id="rId7" Type="http://schemas.openxmlformats.org/officeDocument/2006/relationships/slide" Target="slide7.xml"/><Relationship Id="rId12" Type="http://schemas.openxmlformats.org/officeDocument/2006/relationships/slide" Target="slide16.xml"/><Relationship Id="rId17" Type="http://schemas.openxmlformats.org/officeDocument/2006/relationships/slide" Target="slide28.xml"/><Relationship Id="rId25" Type="http://schemas.openxmlformats.org/officeDocument/2006/relationships/slide" Target="slide13.xml"/><Relationship Id="rId2" Type="http://schemas.openxmlformats.org/officeDocument/2006/relationships/notesSlide" Target="../notesSlides/notesSlide2.xml"/><Relationship Id="rId16" Type="http://schemas.openxmlformats.org/officeDocument/2006/relationships/slide" Target="slide25.xml"/><Relationship Id="rId20" Type="http://schemas.openxmlformats.org/officeDocument/2006/relationships/slide" Target="slide34.xml"/><Relationship Id="rId29" Type="http://schemas.openxmlformats.org/officeDocument/2006/relationships/slide" Target="slide48.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slide" Target="slide12.xml"/><Relationship Id="rId24" Type="http://schemas.openxmlformats.org/officeDocument/2006/relationships/slide" Target="slide43.xml"/><Relationship Id="rId5" Type="http://schemas.openxmlformats.org/officeDocument/2006/relationships/slide" Target="slide5.xml"/><Relationship Id="rId15" Type="http://schemas.openxmlformats.org/officeDocument/2006/relationships/slide" Target="slide23.xml"/><Relationship Id="rId23" Type="http://schemas.openxmlformats.org/officeDocument/2006/relationships/slide" Target="slide41.xml"/><Relationship Id="rId28" Type="http://schemas.openxmlformats.org/officeDocument/2006/relationships/slide" Target="slide47.xml"/><Relationship Id="rId10" Type="http://schemas.openxmlformats.org/officeDocument/2006/relationships/slide" Target="slide10.xml"/><Relationship Id="rId19" Type="http://schemas.openxmlformats.org/officeDocument/2006/relationships/slide" Target="slide32.xml"/><Relationship Id="rId31" Type="http://schemas.openxmlformats.org/officeDocument/2006/relationships/slide" Target="slide14.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21.xml"/><Relationship Id="rId22" Type="http://schemas.openxmlformats.org/officeDocument/2006/relationships/slide" Target="slide39.xml"/><Relationship Id="rId27" Type="http://schemas.openxmlformats.org/officeDocument/2006/relationships/slide" Target="slide46.xml"/><Relationship Id="rId30"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2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3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5.xml"/><Relationship Id="rId5" Type="http://schemas.openxmlformats.org/officeDocument/2006/relationships/chart" Target="../charts/chart44.xml"/><Relationship Id="rId4" Type="http://schemas.openxmlformats.org/officeDocument/2006/relationships/chart" Target="../charts/chart43.xml"/></Relationships>
</file>

<file path=ppt/slides/_rels/slide3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7.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9.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5-community-mental-health/"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www.cqc.org.uk/publications/surveys/surveys" TargetMode="External"/><Relationship Id="rId4" Type="http://schemas.openxmlformats.org/officeDocument/2006/relationships/hyperlink" Target="https://nhssurveys.org/"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41.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www.cqc.org.uk/publications/surveys/community-mental-health-survey"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5-community-mental-health/" TargetMode="External"/><Relationship Id="rId5" Type="http://schemas.openxmlformats.org/officeDocument/2006/relationships/slide" Target="slide13.xml"/><Relationship Id="rId4" Type="http://schemas.openxmlformats.org/officeDocument/2006/relationships/hyperlink" Target="https://nhssurveys.org/wp-content/surveys/05-community-mental-health/04-analysis-reporting/2024/Scored%20Questionnaire.pdf"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 TargetMode="External"/><Relationship Id="rId4" Type="http://schemas.openxmlformats.org/officeDocument/2006/relationships/hyperlink" Target="http://www.cqc.org.uk/cmhsurvey"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slide" Target="slide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Sheffield Health and Social Care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589415" y="3024937"/>
            <a:ext cx="10971214"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br>
              <a:rPr lang="en-GB" sz="4000" dirty="0"/>
            </a:b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081233251"/>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407436165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65071377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13 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Q6. While waiting, between your assessment with the NHS mental health team and your first appointment for treatment, were you offered support with your mental health?</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 Did the NHS mental health team give your family or carer support whilst you were in crisis?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Crisis care support</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Q29. Thinking about the last time you contacted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Mental Health Team</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 Were you given enough time to discuss your needs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75811558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Q22_4. Have any of the following been discussed with you about your medication? What will happen if I stop taking my medication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In the last 12 months, have you had a care review meeting with your NHS mental health team to discuss how your care is working?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Support while waiting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Was the support offered appropriate for your mental health needs?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Crisis care access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Q27. Would you know who to contact out of office hours within the NHS if you had a crisis?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Support with other areas of life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Q33_2. In the last 12 months, did your NHS mental health team give you any help or advice with finding support for…Finding or keeping work</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Sheffield Health and Social 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Feedback</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NHS mental health services asking service users for their views on the quality of their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Support while waiting: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offered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support: </a:t>
            </a:r>
            <a:r>
              <a:rPr lang="en-GB" sz="1200" b="0">
                <a:solidFill>
                  <a:prstClr val="black"/>
                </a:solidFill>
                <a:latin typeface="Arial"/>
              </a:rPr>
              <a:t>NHS mental health team provided support to family/carer when service users had a crisis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Crisis care support: </a:t>
            </a:r>
            <a:r>
              <a:rPr lang="en-GB" sz="1200" b="0">
                <a:solidFill>
                  <a:prstClr val="black"/>
                </a:solidFill>
                <a:latin typeface="Arial"/>
              </a:rPr>
              <a:t>service users getting help needed when they last contacted the crisis team</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Mental health team:</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service users being given enough time to discuss their needs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Medication</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what will happen if they stop taking medication being discussed with service users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Planning care: </a:t>
            </a:r>
            <a:r>
              <a:rPr kumimoji="0" lang="en-GB" sz="1200" b="0" i="0" u="none" strike="noStrike" kern="1200" cap="none" spc="0" normalizeH="0" baseline="0" noProof="0">
                <a:ln>
                  <a:noFill/>
                </a:ln>
                <a:solidFill>
                  <a:prstClr val="black"/>
                </a:solidFill>
                <a:effectLst/>
                <a:uLnTx/>
                <a:uFillTx/>
                <a:latin typeface="Arial"/>
                <a:ea typeface="+mj-ea"/>
                <a:cs typeface="+mj-cs"/>
              </a:rPr>
              <a:t>service users had a care review meeting in the last 12 months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while waiting: </a:t>
            </a:r>
            <a:r>
              <a:rPr lang="en-GB" sz="1200" b="0" noProof="0">
                <a:solidFill>
                  <a:prstClr val="black"/>
                </a:solidFill>
                <a:latin typeface="Arial"/>
              </a:rPr>
              <a:t>service users offered appropriate support while waiting</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Crisis care access: </a:t>
            </a:r>
            <a:r>
              <a:rPr lang="en-GB" sz="1200" b="0">
                <a:solidFill>
                  <a:prstClr val="black"/>
                </a:solidFill>
                <a:latin typeface="Arial"/>
              </a:rPr>
              <a:t>service users knowing who to contact out of hours in the NHS if they had a crisis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Support with other areas of life:</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service users being given help or advice with finding support for finding or keeping work</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April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20602"/>
            <a:ext cx="859671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18 “Has your NHS mental health team supported you to make decisions about your care and treatment? Support includes sharing information on risks and benefits of your care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 technique</a:t>
            </a:r>
            <a:r>
              <a:rPr lang="en-GB" sz="1200" dirty="0">
                <a:latin typeface="Arial" panose="020B0604020202020204" pitchFamily="34" charset="0"/>
                <a:cs typeface="Arial" panose="020B0604020202020204" pitchFamily="34" charset="0"/>
              </a:rPr>
              <a:t>.</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6" name="Picture 5">
            <a:extLst>
              <a:ext uri="{FF2B5EF4-FFF2-40B4-BE49-F238E27FC236}">
                <a16:creationId xmlns:a16="http://schemas.microsoft.com/office/drawing/2014/main" id="{FFD26335-C700-CD02-4520-822E6EE6A7B8}"/>
              </a:ext>
            </a:extLst>
          </p:cNvPr>
          <p:cNvPicPr>
            <a:picLocks noChangeAspect="1"/>
          </p:cNvPicPr>
          <p:nvPr/>
        </p:nvPicPr>
        <p:blipFill>
          <a:blip r:embed="rId4"/>
          <a:stretch>
            <a:fillRect/>
          </a:stretch>
        </p:blipFill>
        <p:spPr>
          <a:xfrm>
            <a:off x="6023937" y="1801346"/>
            <a:ext cx="5745907" cy="2222975"/>
          </a:xfrm>
          <a:prstGeom prst="rect">
            <a:avLst/>
          </a:prstGeom>
        </p:spPr>
      </p:pic>
      <p:pic>
        <p:nvPicPr>
          <p:cNvPr id="10" name="Picture 9">
            <a:extLst>
              <a:ext uri="{FF2B5EF4-FFF2-40B4-BE49-F238E27FC236}">
                <a16:creationId xmlns:a16="http://schemas.microsoft.com/office/drawing/2014/main" id="{54D5E83F-0183-C191-97B1-A5967DD13B83}"/>
              </a:ext>
            </a:extLst>
          </p:cNvPr>
          <p:cNvPicPr>
            <a:picLocks noChangeAspect="1"/>
          </p:cNvPicPr>
          <p:nvPr/>
        </p:nvPicPr>
        <p:blipFill>
          <a:blip r:embed="rId5"/>
          <a:stretch>
            <a:fillRect/>
          </a:stretch>
        </p:blipFill>
        <p:spPr>
          <a:xfrm>
            <a:off x="6372224" y="4709667"/>
            <a:ext cx="5191126" cy="176333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Support while waiting </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1"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249106926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29989035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7" descr="A chart showing how your Trust scored for Q8 compared with other trusts that took part; using the ‘expected range’ analysis technique. ">
            <a:extLst>
              <a:ext uri="{FF2B5EF4-FFF2-40B4-BE49-F238E27FC236}">
                <a16:creationId xmlns:a16="http://schemas.microsoft.com/office/drawing/2014/main" id="{98788DA1-4363-4CA7-A414-68A6ED90B11A}"/>
              </a:ext>
            </a:extLst>
          </p:cNvPr>
          <p:cNvGraphicFramePr>
            <a:graphicFrameLocks/>
          </p:cNvGraphicFramePr>
          <p:nvPr>
            <p:extLst>
              <p:ext uri="{D42A27DB-BD31-4B8C-83A1-F6EECF244321}">
                <p14:modId xmlns:p14="http://schemas.microsoft.com/office/powerpoint/2010/main" val="3473252656"/>
              </p:ext>
            </p:extLst>
          </p:nvPr>
        </p:nvGraphicFramePr>
        <p:xfrm>
          <a:off x="140735" y="2451654"/>
          <a:ext cx="8246527" cy="1890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Support while waiting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id="{96B6760A-A8D4-4213-A0F1-27467148A5A6}"/>
              </a:ext>
            </a:extLst>
          </p:cNvPr>
          <p:cNvGrpSpPr/>
          <p:nvPr/>
        </p:nvGrpSpPr>
        <p:grpSpPr>
          <a:xfrm>
            <a:off x="140735" y="1551654"/>
            <a:ext cx="8246527" cy="1836000"/>
            <a:chOff x="380078" y="1436455"/>
            <a:chExt cx="8246527" cy="1620000"/>
          </a:xfrm>
        </p:grpSpPr>
        <p:graphicFrame>
          <p:nvGraphicFramePr>
            <p:cNvPr id="11" name="Q6">
              <a:extLst>
                <a:ext uri="{FF2B5EF4-FFF2-40B4-BE49-F238E27FC236}">
                  <a16:creationId xmlns:a16="http://schemas.microsoft.com/office/drawing/2014/main" id="{4647D9F7-FB19-42E0-AFE3-E737CF1F73AF}"/>
                </a:ext>
              </a:extLst>
            </p:cNvPr>
            <p:cNvGraphicFramePr/>
            <p:nvPr>
              <p:extLst>
                <p:ext uri="{D42A27DB-BD31-4B8C-83A1-F6EECF244321}">
                  <p14:modId xmlns:p14="http://schemas.microsoft.com/office/powerpoint/2010/main" val="3821603874"/>
                </p:ext>
              </p:extLst>
            </p:nvPr>
          </p:nvGraphicFramePr>
          <p:xfrm>
            <a:off x="380078" y="1436455"/>
            <a:ext cx="8246527" cy="1620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65B13D04-C6A7-4775-B8F4-D67398ECB552}"/>
                </a:ext>
              </a:extLst>
            </p:cNvPr>
            <p:cNvSpPr/>
            <p:nvPr/>
          </p:nvSpPr>
          <p:spPr>
            <a:xfrm>
              <a:off x="6694854" y="188363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id="{6DEA00FC-122B-472B-9508-9EDD0EEC6DED}"/>
              </a:ext>
            </a:extLst>
          </p:cNvPr>
          <p:cNvSpPr/>
          <p:nvPr/>
        </p:nvSpPr>
        <p:spPr>
          <a:xfrm>
            <a:off x="10590763" y="1783425"/>
            <a:ext cx="1400766" cy="2525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527266230"/>
              </p:ext>
            </p:extLst>
          </p:nvPr>
        </p:nvGraphicFramePr>
        <p:xfrm>
          <a:off x="8608979" y="2036023"/>
          <a:ext cx="3379759" cy="2059344"/>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38499">
                  <a:extLst>
                    <a:ext uri="{9D8B030D-6E8A-4147-A177-3AD203B41FA5}">
                      <a16:colId xmlns:a16="http://schemas.microsoft.com/office/drawing/2014/main" val="4049772561"/>
                    </a:ext>
                  </a:extLst>
                </a:gridCol>
                <a:gridCol w="696226">
                  <a:extLst>
                    <a:ext uri="{9D8B030D-6E8A-4147-A177-3AD203B41FA5}">
                      <a16:colId xmlns:a16="http://schemas.microsoft.com/office/drawing/2014/main" val="761297345"/>
                    </a:ext>
                  </a:extLst>
                </a:gridCol>
                <a:gridCol w="468258">
                  <a:extLst>
                    <a:ext uri="{9D8B030D-6E8A-4147-A177-3AD203B41FA5}">
                      <a16:colId xmlns:a16="http://schemas.microsoft.com/office/drawing/2014/main" val="2986169346"/>
                    </a:ext>
                  </a:extLst>
                </a:gridCol>
                <a:gridCol w="468259">
                  <a:extLst>
                    <a:ext uri="{9D8B030D-6E8A-4147-A177-3AD203B41FA5}">
                      <a16:colId xmlns:a16="http://schemas.microsoft.com/office/drawing/2014/main" val="2645485451"/>
                    </a:ext>
                  </a:extLst>
                </a:gridCol>
                <a:gridCol w="468258">
                  <a:extLst>
                    <a:ext uri="{9D8B030D-6E8A-4147-A177-3AD203B41FA5}">
                      <a16:colId xmlns:a16="http://schemas.microsoft.com/office/drawing/2014/main" val="457178370"/>
                    </a:ext>
                  </a:extLst>
                </a:gridCol>
                <a:gridCol w="468259">
                  <a:extLst>
                    <a:ext uri="{9D8B030D-6E8A-4147-A177-3AD203B41FA5}">
                      <a16:colId xmlns:a16="http://schemas.microsoft.com/office/drawing/2014/main" val="1607234817"/>
                    </a:ext>
                  </a:extLst>
                </a:gridCol>
              </a:tblGrid>
              <a:tr h="54149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0465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Mental Health Team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2" descr="A bar chart showing the range of section scores for all NHS trusts for Section 1 (Health and social care workers).">
            <a:extLst>
              <a:ext uri="{FF2B5EF4-FFF2-40B4-BE49-F238E27FC236}">
                <a16:creationId xmlns:a16="http://schemas.microsoft.com/office/drawing/2014/main" id="{0DF04CDE-6BAC-4839-A3A6-44D677617CA8}"/>
              </a:ext>
            </a:extLst>
          </p:cNvPr>
          <p:cNvGraphicFramePr/>
          <p:nvPr>
            <p:extLst>
              <p:ext uri="{D42A27DB-BD31-4B8C-83A1-F6EECF244321}">
                <p14:modId xmlns:p14="http://schemas.microsoft.com/office/powerpoint/2010/main" val="358946195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225922219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Q11" descr="A chart showing how your Trust scored for Q13 compared with other trusts that took part; using the ‘expected range’ analysis technique. ">
            <a:extLst>
              <a:ext uri="{FF2B5EF4-FFF2-40B4-BE49-F238E27FC236}">
                <a16:creationId xmlns:a16="http://schemas.microsoft.com/office/drawing/2014/main" id="{BA3FE576-CD46-4CD9-A69D-C73456D6E5CE}"/>
              </a:ext>
            </a:extLst>
          </p:cNvPr>
          <p:cNvGraphicFramePr>
            <a:graphicFrameLocks/>
          </p:cNvGraphicFramePr>
          <p:nvPr>
            <p:extLst>
              <p:ext uri="{D42A27DB-BD31-4B8C-83A1-F6EECF244321}">
                <p14:modId xmlns:p14="http://schemas.microsoft.com/office/powerpoint/2010/main" val="772431299"/>
              </p:ext>
            </p:extLst>
          </p:nvPr>
        </p:nvGraphicFramePr>
        <p:xfrm>
          <a:off x="153010" y="4050164"/>
          <a:ext cx="8246527" cy="169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10" descr="A chart showing how your Trust scored for Q13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234576117"/>
              </p:ext>
            </p:extLst>
          </p:nvPr>
        </p:nvGraphicFramePr>
        <p:xfrm>
          <a:off x="153010" y="3162232"/>
          <a:ext cx="8246527" cy="18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9" descr="A chart showing how your Trust scored for Q12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359192078"/>
              </p:ext>
            </p:extLst>
          </p:nvPr>
        </p:nvGraphicFramePr>
        <p:xfrm>
          <a:off x="153010" y="2348524"/>
          <a:ext cx="8246527" cy="183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3012" y="1436456"/>
            <a:ext cx="8246527" cy="1818000"/>
            <a:chOff x="380078" y="1436456"/>
            <a:chExt cx="8246527" cy="1556833"/>
          </a:xfrm>
        </p:grpSpPr>
        <p:graphicFrame>
          <p:nvGraphicFramePr>
            <p:cNvPr id="15" name="Q8">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26409839"/>
                </p:ext>
              </p:extLst>
            </p:nvPr>
          </p:nvGraphicFramePr>
          <p:xfrm>
            <a:off x="380078" y="1436456"/>
            <a:ext cx="8246527" cy="1556833"/>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86174" y="1762048"/>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514CD6B0-AB82-DE51-77EA-4C7E319CF362}"/>
              </a:ext>
            </a:extLst>
          </p:cNvPr>
          <p:cNvGraphicFramePr>
            <a:graphicFrameLocks noGrp="1"/>
          </p:cNvGraphicFramePr>
          <p:nvPr>
            <p:extLst>
              <p:ext uri="{D42A27DB-BD31-4B8C-83A1-F6EECF244321}">
                <p14:modId xmlns:p14="http://schemas.microsoft.com/office/powerpoint/2010/main" val="244007261"/>
              </p:ext>
            </p:extLst>
          </p:nvPr>
        </p:nvGraphicFramePr>
        <p:xfrm>
          <a:off x="8570069" y="2032000"/>
          <a:ext cx="3382326" cy="405284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43269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97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273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914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12685" y="5467076"/>
            <a:ext cx="3362610" cy="938719"/>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10754822"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 name="Group 11">
            <a:extLst>
              <a:ext uri="{FF2B5EF4-FFF2-40B4-BE49-F238E27FC236}">
                <a16:creationId xmlns:a16="http://schemas.microsoft.com/office/drawing/2014/main" id="{05A0965C-01B0-6214-2423-970A2105207B}"/>
              </a:ext>
            </a:extLst>
          </p:cNvPr>
          <p:cNvGrpSpPr/>
          <p:nvPr/>
        </p:nvGrpSpPr>
        <p:grpSpPr>
          <a:xfrm>
            <a:off x="1792734" y="869860"/>
            <a:ext cx="1731876" cy="2121248"/>
            <a:chOff x="628769" y="884677"/>
            <a:chExt cx="1731876" cy="1764444"/>
          </a:xfrm>
        </p:grpSpPr>
        <p:sp>
          <p:nvSpPr>
            <p:cNvPr id="17" name="Rectangle 16" descr="Background &amp; methodology&#10;" title="Section 1">
              <a:hlinkClick r:id="rId3" action="ppaction://hlinksldjump"/>
              <a:extLst>
                <a:ext uri="{FF2B5EF4-FFF2-40B4-BE49-F238E27FC236}">
                  <a16:creationId xmlns:a16="http://schemas.microsoft.com/office/drawing/2014/main" id="{370AF834-0347-44E5-B067-773DCB2CD1D2}"/>
                </a:ext>
              </a:extLst>
            </p:cNvPr>
            <p:cNvSpPr/>
            <p:nvPr/>
          </p:nvSpPr>
          <p:spPr>
            <a:xfrm>
              <a:off x="628769" y="88467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&amp; methodology</a:t>
              </a:r>
            </a:p>
          </p:txBody>
        </p:sp>
        <p:sp>
          <p:nvSpPr>
            <p:cNvPr id="3" name="Rectangle 2">
              <a:hlinkClick r:id="rId4" action="ppaction://hlinksldjump"/>
              <a:extLst>
                <a:ext uri="{FF2B5EF4-FFF2-40B4-BE49-F238E27FC236}">
                  <a16:creationId xmlns:a16="http://schemas.microsoft.com/office/drawing/2014/main" id="{E59241EA-F44E-C9EA-EFB8-98B7292FFC8B}"/>
                </a:ext>
              </a:extLst>
            </p:cNvPr>
            <p:cNvSpPr/>
            <p:nvPr/>
          </p:nvSpPr>
          <p:spPr>
            <a:xfrm>
              <a:off x="628769"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5" action="ppaction://hlinksldjump"/>
              <a:extLst>
                <a:ext uri="{FF2B5EF4-FFF2-40B4-BE49-F238E27FC236}">
                  <a16:creationId xmlns:a16="http://schemas.microsoft.com/office/drawing/2014/main" id="{6C1871B8-5E65-939D-E234-B81B00CA2294}"/>
                </a:ext>
              </a:extLst>
            </p:cNvPr>
            <p:cNvSpPr/>
            <p:nvPr/>
          </p:nvSpPr>
          <p:spPr>
            <a:xfrm>
              <a:off x="628769" y="2012724"/>
              <a:ext cx="1731876" cy="32536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6" action="ppaction://hlinksldjump"/>
              <a:extLst>
                <a:ext uri="{FF2B5EF4-FFF2-40B4-BE49-F238E27FC236}">
                  <a16:creationId xmlns:a16="http://schemas.microsoft.com/office/drawing/2014/main" id="{32298536-3B14-D696-C4DC-3332F5E52636}"/>
                </a:ext>
              </a:extLst>
            </p:cNvPr>
            <p:cNvSpPr/>
            <p:nvPr/>
          </p:nvSpPr>
          <p:spPr>
            <a:xfrm>
              <a:off x="628769" y="2338090"/>
              <a:ext cx="1731876" cy="31103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11" name="Group 10">
            <a:extLst>
              <a:ext uri="{FF2B5EF4-FFF2-40B4-BE49-F238E27FC236}">
                <a16:creationId xmlns:a16="http://schemas.microsoft.com/office/drawing/2014/main" id="{2B273FD4-B3CA-0D8E-8633-BA796B4D4BCA}"/>
              </a:ext>
            </a:extLst>
          </p:cNvPr>
          <p:cNvGrpSpPr/>
          <p:nvPr/>
        </p:nvGrpSpPr>
        <p:grpSpPr>
          <a:xfrm>
            <a:off x="3701001" y="877396"/>
            <a:ext cx="1731877" cy="2205988"/>
            <a:chOff x="2830793" y="859492"/>
            <a:chExt cx="1731877" cy="2030243"/>
          </a:xfrm>
        </p:grpSpPr>
        <p:sp>
          <p:nvSpPr>
            <p:cNvPr id="24" name="Rectangle 23" descr="Headline results" title="Section 2">
              <a:hlinkClick r:id="rId7" action="ppaction://hlinksldjump"/>
              <a:extLst>
                <a:ext uri="{FF2B5EF4-FFF2-40B4-BE49-F238E27FC236}">
                  <a16:creationId xmlns:a16="http://schemas.microsoft.com/office/drawing/2014/main" id="{908F9A59-76F8-4F59-8D74-8E768F473729}"/>
                </a:ext>
              </a:extLst>
            </p:cNvPr>
            <p:cNvSpPr/>
            <p:nvPr/>
          </p:nvSpPr>
          <p:spPr>
            <a:xfrm>
              <a:off x="2830794" y="8594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8" action="ppaction://hlinksldjump"/>
              <a:extLst>
                <a:ext uri="{FF2B5EF4-FFF2-40B4-BE49-F238E27FC236}">
                  <a16:creationId xmlns:a16="http://schemas.microsoft.com/office/drawing/2014/main" id="{A123B665-4E67-D29D-AAA5-70B4C1419347}"/>
                </a:ext>
              </a:extLst>
            </p:cNvPr>
            <p:cNvSpPr/>
            <p:nvPr/>
          </p:nvSpPr>
          <p:spPr>
            <a:xfrm>
              <a:off x="2830794" y="1670437"/>
              <a:ext cx="1731876"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9" action="ppaction://hlinksldjump"/>
              <a:extLst>
                <a:ext uri="{FF2B5EF4-FFF2-40B4-BE49-F238E27FC236}">
                  <a16:creationId xmlns:a16="http://schemas.microsoft.com/office/drawing/2014/main" id="{8EEC548F-71BF-7FE7-381C-F33C6A31A788}"/>
                </a:ext>
              </a:extLst>
            </p:cNvPr>
            <p:cNvSpPr/>
            <p:nvPr/>
          </p:nvSpPr>
          <p:spPr>
            <a:xfrm>
              <a:off x="2830794" y="2021082"/>
              <a:ext cx="1731876" cy="359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10" action="ppaction://hlinksldjump"/>
              <a:extLst>
                <a:ext uri="{FF2B5EF4-FFF2-40B4-BE49-F238E27FC236}">
                  <a16:creationId xmlns:a16="http://schemas.microsoft.com/office/drawing/2014/main" id="{CB66034D-F183-1AE1-2054-9B13E81CC611}"/>
                </a:ext>
              </a:extLst>
            </p:cNvPr>
            <p:cNvSpPr/>
            <p:nvPr/>
          </p:nvSpPr>
          <p:spPr>
            <a:xfrm>
              <a:off x="2830793" y="2382736"/>
              <a:ext cx="1727863" cy="5069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grpSp>
        <p:nvGrpSpPr>
          <p:cNvPr id="69" name="Group 68">
            <a:extLst>
              <a:ext uri="{FF2B5EF4-FFF2-40B4-BE49-F238E27FC236}">
                <a16:creationId xmlns:a16="http://schemas.microsoft.com/office/drawing/2014/main" id="{720EC99E-13AD-268F-A000-6C58EACABB99}"/>
              </a:ext>
            </a:extLst>
          </p:cNvPr>
          <p:cNvGrpSpPr/>
          <p:nvPr/>
        </p:nvGrpSpPr>
        <p:grpSpPr>
          <a:xfrm>
            <a:off x="5658130" y="869860"/>
            <a:ext cx="1747232" cy="5729722"/>
            <a:chOff x="4542748" y="912106"/>
            <a:chExt cx="1747232" cy="5536710"/>
          </a:xfrm>
        </p:grpSpPr>
        <p:sp>
          <p:nvSpPr>
            <p:cNvPr id="25" name="Rectangle 24" descr="Benchmarking" title="Section 3">
              <a:hlinkClick r:id="rId11" action="ppaction://hlinksldjump"/>
              <a:extLst>
                <a:ext uri="{FF2B5EF4-FFF2-40B4-BE49-F238E27FC236}">
                  <a16:creationId xmlns:a16="http://schemas.microsoft.com/office/drawing/2014/main" id="{EA1645F7-304F-4EE5-A389-9616276616EB}"/>
                </a:ext>
              </a:extLst>
            </p:cNvPr>
            <p:cNvSpPr/>
            <p:nvPr/>
          </p:nvSpPr>
          <p:spPr>
            <a:xfrm>
              <a:off x="4550775" y="912106"/>
              <a:ext cx="1731876" cy="82068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p:nvPr/>
          </p:nvSpPr>
          <p:spPr>
            <a:xfrm>
              <a:off x="4550775" y="2353870"/>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Support while waiting </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4553381" y="266499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Mental Health Team </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4553381" y="296589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4550775" y="3253794"/>
              <a:ext cx="1731876" cy="39588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Involvement in care </a:t>
              </a: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4550775" y="3613104"/>
              <a:ext cx="1731876" cy="326648"/>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Medication</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4550775" y="3930350"/>
              <a:ext cx="1731876" cy="30035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Psychological Therapies </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4550775" y="42307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Crisis Care Support </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4550775" y="4525104"/>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Crisis Care Access </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4550775" y="4819505"/>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Support with other areas of life</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4550775" y="5142813"/>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Support in accessing care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2" action="ppaction://hlinksldjump"/>
              <a:extLst>
                <a:ext uri="{FF2B5EF4-FFF2-40B4-BE49-F238E27FC236}">
                  <a16:creationId xmlns:a16="http://schemas.microsoft.com/office/drawing/2014/main" id="{3ACD54E0-24EE-44C5-A2F9-B801028CDD97}"/>
                </a:ext>
              </a:extLst>
            </p:cNvPr>
            <p:cNvSpPr/>
            <p:nvPr/>
          </p:nvSpPr>
          <p:spPr>
            <a:xfrm>
              <a:off x="4550775" y="5461982"/>
              <a:ext cx="1731876" cy="3315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11. Respect, dignity and compassion </a:t>
              </a:r>
            </a:p>
          </p:txBody>
        </p:sp>
        <p:sp>
          <p:nvSpPr>
            <p:cNvPr id="2" name="Rectangle 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3" action="ppaction://hlinksldjump"/>
              <a:extLst>
                <a:ext uri="{FF2B5EF4-FFF2-40B4-BE49-F238E27FC236}">
                  <a16:creationId xmlns:a16="http://schemas.microsoft.com/office/drawing/2014/main" id="{F88FD43B-9041-5DD4-BAC1-4F221438979F}"/>
                </a:ext>
              </a:extLst>
            </p:cNvPr>
            <p:cNvSpPr/>
            <p:nvPr/>
          </p:nvSpPr>
          <p:spPr>
            <a:xfrm>
              <a:off x="4542748" y="5800596"/>
              <a:ext cx="1731876" cy="32905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Overall experience </a:t>
              </a:r>
            </a:p>
          </p:txBody>
        </p:sp>
        <p:sp>
          <p:nvSpPr>
            <p:cNvPr id="4" name="Rectangle 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4" action="ppaction://hlinksldjump"/>
              <a:extLst>
                <a:ext uri="{FF2B5EF4-FFF2-40B4-BE49-F238E27FC236}">
                  <a16:creationId xmlns:a16="http://schemas.microsoft.com/office/drawing/2014/main" id="{9B8D2695-C86E-583D-5592-16868118F344}"/>
                </a:ext>
              </a:extLst>
            </p:cNvPr>
            <p:cNvSpPr/>
            <p:nvPr/>
          </p:nvSpPr>
          <p:spPr>
            <a:xfrm>
              <a:off x="4542748" y="6129646"/>
              <a:ext cx="1731876" cy="3191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13. Feedback </a:t>
              </a:r>
            </a:p>
          </p:txBody>
        </p:sp>
        <p:sp>
          <p:nvSpPr>
            <p:cNvPr id="42" name="Rectangle 41">
              <a:hlinkClick r:id="rId25" action="ppaction://hlinksldjump"/>
              <a:extLst>
                <a:ext uri="{FF2B5EF4-FFF2-40B4-BE49-F238E27FC236}">
                  <a16:creationId xmlns:a16="http://schemas.microsoft.com/office/drawing/2014/main" id="{26A36D8D-6D41-BD55-BC20-32CDA1D6E6A1}"/>
                </a:ext>
              </a:extLst>
            </p:cNvPr>
            <p:cNvSpPr/>
            <p:nvPr/>
          </p:nvSpPr>
          <p:spPr>
            <a:xfrm>
              <a:off x="4558104" y="1739473"/>
              <a:ext cx="1731876" cy="32272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grpSp>
      <p:grpSp>
        <p:nvGrpSpPr>
          <p:cNvPr id="70" name="Group 69">
            <a:extLst>
              <a:ext uri="{FF2B5EF4-FFF2-40B4-BE49-F238E27FC236}">
                <a16:creationId xmlns:a16="http://schemas.microsoft.com/office/drawing/2014/main" id="{A4316E2F-7DDE-062D-F069-77D13BBCA176}"/>
              </a:ext>
            </a:extLst>
          </p:cNvPr>
          <p:cNvGrpSpPr/>
          <p:nvPr/>
        </p:nvGrpSpPr>
        <p:grpSpPr>
          <a:xfrm>
            <a:off x="7627299" y="869377"/>
            <a:ext cx="1732123" cy="5470274"/>
            <a:chOff x="6545848" y="929322"/>
            <a:chExt cx="1732123" cy="5243710"/>
          </a:xfrm>
        </p:grpSpPr>
        <p:sp>
          <p:nvSpPr>
            <p:cNvPr id="14" name="Rectangle 13" descr="Benchmarking" title="Section 3">
              <a:hlinkClick r:id="rId26" action="ppaction://hlinksldjump"/>
              <a:extLst>
                <a:ext uri="{FF2B5EF4-FFF2-40B4-BE49-F238E27FC236}">
                  <a16:creationId xmlns:a16="http://schemas.microsoft.com/office/drawing/2014/main" id="{8F9BF9FF-62F1-8275-142B-BDBC26828802}"/>
                </a:ext>
              </a:extLst>
            </p:cNvPr>
            <p:cNvSpPr/>
            <p:nvPr/>
          </p:nvSpPr>
          <p:spPr>
            <a:xfrm>
              <a:off x="6546095" y="92932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4. </a:t>
              </a:r>
            </a:p>
            <a:p>
              <a:pPr algn="ctr"/>
              <a:r>
                <a:rPr lang="en-GB" sz="1200" b="1" dirty="0">
                  <a:solidFill>
                    <a:schemeClr val="bg1"/>
                  </a:solidFill>
                  <a:latin typeface="Arial" panose="020B0604020202020204" pitchFamily="34" charset="0"/>
                  <a:cs typeface="Arial" panose="020B0604020202020204" pitchFamily="34" charset="0"/>
                </a:rPr>
                <a:t>Change over time </a:t>
              </a:r>
            </a:p>
          </p:txBody>
        </p:sp>
        <p:sp>
          <p:nvSpPr>
            <p:cNvPr id="15" name="hyperlink_sh_1">
              <a:hlinkClick r:id="rId27" action="ppaction://hlinksldjump"/>
              <a:extLst>
                <a:ext uri="{FF2B5EF4-FFF2-40B4-BE49-F238E27FC236}">
                  <a16:creationId xmlns:a16="http://schemas.microsoft.com/office/drawing/2014/main" id="{66174255-67F0-984B-DFEB-E9EAABEF7847}"/>
                </a:ext>
              </a:extLst>
            </p:cNvPr>
            <p:cNvSpPr/>
            <p:nvPr/>
          </p:nvSpPr>
          <p:spPr>
            <a:xfrm>
              <a:off x="6545848" y="2054078"/>
              <a:ext cx="1731876" cy="35071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 Support while waiting </a:t>
              </a:r>
              <a:endParaRPr lang="en-GB" sz="1000" dirty="0">
                <a:solidFill>
                  <a:schemeClr val="bg1"/>
                </a:solidFill>
                <a:latin typeface="Arial" panose="020B0604020202020204" pitchFamily="34" charset="0"/>
                <a:cs typeface="Arial" panose="020B0604020202020204" pitchFamily="34" charset="0"/>
              </a:endParaRPr>
            </a:p>
          </p:txBody>
        </p:sp>
        <p:sp>
          <p:nvSpPr>
            <p:cNvPr id="16" name="hyperlink_sh_2">
              <a:hlinkClick r:id="rId27" action="ppaction://hlinksldjump"/>
              <a:extLst>
                <a:ext uri="{FF2B5EF4-FFF2-40B4-BE49-F238E27FC236}">
                  <a16:creationId xmlns:a16="http://schemas.microsoft.com/office/drawing/2014/main" id="{B73CAEF0-5E57-A010-E6F3-D6A9F8D67270}"/>
                </a:ext>
              </a:extLst>
            </p:cNvPr>
            <p:cNvSpPr/>
            <p:nvPr/>
          </p:nvSpPr>
          <p:spPr>
            <a:xfrm>
              <a:off x="6545848" y="240479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2. Mental Health Team </a:t>
              </a:r>
            </a:p>
          </p:txBody>
        </p:sp>
        <p:sp>
          <p:nvSpPr>
            <p:cNvPr id="18" name="hyperlink_sh_3">
              <a:hlinkClick r:id="rId27" action="ppaction://hlinksldjump"/>
              <a:extLst>
                <a:ext uri="{FF2B5EF4-FFF2-40B4-BE49-F238E27FC236}">
                  <a16:creationId xmlns:a16="http://schemas.microsoft.com/office/drawing/2014/main" id="{D8E1A833-FCF9-B11E-F89C-923CDBEE6318}"/>
                </a:ext>
              </a:extLst>
            </p:cNvPr>
            <p:cNvSpPr/>
            <p:nvPr/>
          </p:nvSpPr>
          <p:spPr>
            <a:xfrm>
              <a:off x="6545848" y="2713975"/>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3. Planning care </a:t>
              </a:r>
            </a:p>
          </p:txBody>
        </p:sp>
        <p:sp>
          <p:nvSpPr>
            <p:cNvPr id="19" name="hyperlink_sh_4">
              <a:hlinkClick r:id="rId27" action="ppaction://hlinksldjump"/>
              <a:extLst>
                <a:ext uri="{FF2B5EF4-FFF2-40B4-BE49-F238E27FC236}">
                  <a16:creationId xmlns:a16="http://schemas.microsoft.com/office/drawing/2014/main" id="{A0653354-6B43-B889-BB1D-15676D432F1C}"/>
                </a:ext>
              </a:extLst>
            </p:cNvPr>
            <p:cNvSpPr/>
            <p:nvPr/>
          </p:nvSpPr>
          <p:spPr>
            <a:xfrm>
              <a:off x="6545848" y="3004994"/>
              <a:ext cx="1731876" cy="35337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4. Involvement in care </a:t>
              </a:r>
            </a:p>
          </p:txBody>
        </p:sp>
        <p:sp>
          <p:nvSpPr>
            <p:cNvPr id="30" name="hyperlink_sh_5">
              <a:hlinkClick r:id="rId27" action="ppaction://hlinksldjump"/>
              <a:extLst>
                <a:ext uri="{FF2B5EF4-FFF2-40B4-BE49-F238E27FC236}">
                  <a16:creationId xmlns:a16="http://schemas.microsoft.com/office/drawing/2014/main" id="{7A9E5D22-9BC7-3C89-BA8B-7C77B2748109}"/>
                </a:ext>
              </a:extLst>
            </p:cNvPr>
            <p:cNvSpPr/>
            <p:nvPr/>
          </p:nvSpPr>
          <p:spPr>
            <a:xfrm>
              <a:off x="6545848" y="3358366"/>
              <a:ext cx="1731876" cy="33136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5. Medication</a:t>
              </a:r>
            </a:p>
          </p:txBody>
        </p:sp>
        <p:sp>
          <p:nvSpPr>
            <p:cNvPr id="41" name="hyperlink_sh_7">
              <a:hlinkClick r:id="rId27" action="ppaction://hlinksldjump"/>
              <a:extLst>
                <a:ext uri="{FF2B5EF4-FFF2-40B4-BE49-F238E27FC236}">
                  <a16:creationId xmlns:a16="http://schemas.microsoft.com/office/drawing/2014/main" id="{14F189CA-2821-371E-27A9-5A03751A2B56}"/>
                </a:ext>
              </a:extLst>
            </p:cNvPr>
            <p:cNvSpPr/>
            <p:nvPr/>
          </p:nvSpPr>
          <p:spPr>
            <a:xfrm>
              <a:off x="6545848" y="4003832"/>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7. Crisis Care Support </a:t>
              </a:r>
            </a:p>
          </p:txBody>
        </p:sp>
        <p:sp>
          <p:nvSpPr>
            <p:cNvPr id="43" name="hyperlink_sh_8">
              <a:hlinkClick r:id="rId27" action="ppaction://hlinksldjump"/>
              <a:extLst>
                <a:ext uri="{FF2B5EF4-FFF2-40B4-BE49-F238E27FC236}">
                  <a16:creationId xmlns:a16="http://schemas.microsoft.com/office/drawing/2014/main" id="{55FC6AE2-08EA-B98E-0AAD-4DA39DB48E40}"/>
                </a:ext>
              </a:extLst>
            </p:cNvPr>
            <p:cNvSpPr/>
            <p:nvPr/>
          </p:nvSpPr>
          <p:spPr>
            <a:xfrm>
              <a:off x="6545848" y="4296347"/>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8. Crisis Care Access </a:t>
              </a:r>
            </a:p>
          </p:txBody>
        </p:sp>
        <p:sp>
          <p:nvSpPr>
            <p:cNvPr id="44" name="hyperlink_sh_9">
              <a:hlinkClick r:id="rId27" action="ppaction://hlinksldjump"/>
              <a:extLst>
                <a:ext uri="{FF2B5EF4-FFF2-40B4-BE49-F238E27FC236}">
                  <a16:creationId xmlns:a16="http://schemas.microsoft.com/office/drawing/2014/main" id="{1C6F6F1F-FB11-07A5-272B-A1D1E9816438}"/>
                </a:ext>
              </a:extLst>
            </p:cNvPr>
            <p:cNvSpPr/>
            <p:nvPr/>
          </p:nvSpPr>
          <p:spPr>
            <a:xfrm>
              <a:off x="6545848" y="4589521"/>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9. </a:t>
              </a:r>
              <a:r>
                <a:rPr lang="en-GB" sz="1000" dirty="0">
                  <a:solidFill>
                    <a:schemeClr val="bg1"/>
                  </a:solidFill>
                  <a:latin typeface="Arial" panose="020B0604020202020204" pitchFamily="34" charset="0"/>
                  <a:cs typeface="Arial" panose="020B0604020202020204" pitchFamily="34" charset="0"/>
                </a:rPr>
                <a:t>Support with other areas of life</a:t>
              </a:r>
              <a:endParaRPr lang="en-US" sz="1000" dirty="0">
                <a:solidFill>
                  <a:schemeClr val="bg1"/>
                </a:solidFill>
                <a:latin typeface="Arial" panose="020B0604020202020204" pitchFamily="34" charset="0"/>
                <a:cs typeface="Arial" panose="020B0604020202020204" pitchFamily="34" charset="0"/>
              </a:endParaRPr>
            </a:p>
          </p:txBody>
        </p:sp>
        <p:sp>
          <p:nvSpPr>
            <p:cNvPr id="45" name="hyperlink_sh_10">
              <a:hlinkClick r:id="rId27" action="ppaction://hlinksldjump"/>
              <a:extLst>
                <a:ext uri="{FF2B5EF4-FFF2-40B4-BE49-F238E27FC236}">
                  <a16:creationId xmlns:a16="http://schemas.microsoft.com/office/drawing/2014/main" id="{4C37B293-E045-7A0F-045D-E8DB7F1C68F8}"/>
                </a:ext>
              </a:extLst>
            </p:cNvPr>
            <p:cNvSpPr/>
            <p:nvPr/>
          </p:nvSpPr>
          <p:spPr>
            <a:xfrm>
              <a:off x="6545848" y="4907906"/>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10. Support in accessing care </a:t>
              </a:r>
            </a:p>
          </p:txBody>
        </p:sp>
        <p:sp>
          <p:nvSpPr>
            <p:cNvPr id="46" name="hyperlink_sh_11"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9159FE9E-41B9-7406-2FA8-9B8FF84F7183}"/>
                </a:ext>
              </a:extLst>
            </p:cNvPr>
            <p:cNvSpPr/>
            <p:nvPr/>
          </p:nvSpPr>
          <p:spPr>
            <a:xfrm>
              <a:off x="6545848" y="5223238"/>
              <a:ext cx="1731876" cy="3331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11. Respect, dignity and compassion </a:t>
              </a:r>
            </a:p>
          </p:txBody>
        </p:sp>
        <p:sp>
          <p:nvSpPr>
            <p:cNvPr id="48" name="hyperlink_sh_12"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8C0F7CC-1986-3BDE-EE95-F1C22CBD0C42}"/>
                </a:ext>
              </a:extLst>
            </p:cNvPr>
            <p:cNvSpPr/>
            <p:nvPr/>
          </p:nvSpPr>
          <p:spPr>
            <a:xfrm>
              <a:off x="6545848" y="5538570"/>
              <a:ext cx="1731876" cy="3143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12. Overall experience </a:t>
              </a:r>
            </a:p>
          </p:txBody>
        </p:sp>
        <p:sp>
          <p:nvSpPr>
            <p:cNvPr id="49" name="hyperlink_sh_13"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27" action="ppaction://hlinksldjump"/>
              <a:extLst>
                <a:ext uri="{FF2B5EF4-FFF2-40B4-BE49-F238E27FC236}">
                  <a16:creationId xmlns:a16="http://schemas.microsoft.com/office/drawing/2014/main" id="{6A76EFD1-DDAE-0F03-9E93-14EA8B1DD4BB}"/>
                </a:ext>
              </a:extLst>
            </p:cNvPr>
            <p:cNvSpPr/>
            <p:nvPr/>
          </p:nvSpPr>
          <p:spPr>
            <a:xfrm>
              <a:off x="6545848" y="5857700"/>
              <a:ext cx="1731876" cy="31533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13. Feedback </a:t>
              </a:r>
            </a:p>
          </p:txBody>
        </p:sp>
        <p:sp>
          <p:nvSpPr>
            <p:cNvPr id="66" name="Rectangle 65">
              <a:hlinkClick r:id="rId27" action="ppaction://hlinksldjump"/>
              <a:extLst>
                <a:ext uri="{FF2B5EF4-FFF2-40B4-BE49-F238E27FC236}">
                  <a16:creationId xmlns:a16="http://schemas.microsoft.com/office/drawing/2014/main" id="{427B8045-8A9F-9926-21D3-BE1D3A5009D5}"/>
                </a:ext>
              </a:extLst>
            </p:cNvPr>
            <p:cNvSpPr/>
            <p:nvPr/>
          </p:nvSpPr>
          <p:spPr>
            <a:xfrm>
              <a:off x="6553875" y="1731357"/>
              <a:ext cx="1723849" cy="3227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How to interpret change over time in this report</a:t>
              </a:r>
            </a:p>
          </p:txBody>
        </p:sp>
      </p:grpSp>
      <p:grpSp>
        <p:nvGrpSpPr>
          <p:cNvPr id="71" name="Group 70">
            <a:extLst>
              <a:ext uri="{FF2B5EF4-FFF2-40B4-BE49-F238E27FC236}">
                <a16:creationId xmlns:a16="http://schemas.microsoft.com/office/drawing/2014/main" id="{108BA63A-7124-8860-5A1E-34C2D25F6626}"/>
              </a:ext>
            </a:extLst>
          </p:cNvPr>
          <p:cNvGrpSpPr/>
          <p:nvPr/>
        </p:nvGrpSpPr>
        <p:grpSpPr>
          <a:xfrm>
            <a:off x="9554100" y="872004"/>
            <a:ext cx="1731876" cy="1140510"/>
            <a:chOff x="8170831" y="919871"/>
            <a:chExt cx="1731876" cy="1140510"/>
          </a:xfrm>
        </p:grpSpPr>
        <p:sp>
          <p:nvSpPr>
            <p:cNvPr id="37" name="Rectangle 36" descr="Appendix" title="Section 5">
              <a:hlinkClick r:id="rId28" action="ppaction://hlinksldjump"/>
              <a:extLst>
                <a:ext uri="{FF2B5EF4-FFF2-40B4-BE49-F238E27FC236}">
                  <a16:creationId xmlns:a16="http://schemas.microsoft.com/office/drawing/2014/main" id="{4E5E8511-B476-4830-8E79-DB3F8F54BD0E}"/>
                </a:ext>
              </a:extLst>
            </p:cNvPr>
            <p:cNvSpPr/>
            <p:nvPr/>
          </p:nvSpPr>
          <p:spPr>
            <a:xfrm>
              <a:off x="8170831" y="919871"/>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29" action="ppaction://hlinksldjump"/>
              <a:extLst>
                <a:ext uri="{FF2B5EF4-FFF2-40B4-BE49-F238E27FC236}">
                  <a16:creationId xmlns:a16="http://schemas.microsoft.com/office/drawing/2014/main" id="{CC617040-6EA3-22F3-5460-E23B5904119B}"/>
                </a:ext>
              </a:extLst>
            </p:cNvPr>
            <p:cNvSpPr/>
            <p:nvPr/>
          </p:nvSpPr>
          <p:spPr>
            <a:xfrm>
              <a:off x="8170831" y="1714662"/>
              <a:ext cx="1731876" cy="34571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sp>
        <p:nvSpPr>
          <p:cNvPr id="8" name="Rectangle 7">
            <a:hlinkClick r:id="rId30" action="ppaction://hlinksldjump"/>
            <a:extLst>
              <a:ext uri="{FF2B5EF4-FFF2-40B4-BE49-F238E27FC236}">
                <a16:creationId xmlns:a16="http://schemas.microsoft.com/office/drawing/2014/main" id="{74EEE4DB-4C23-6396-33D2-A6152C31A5D2}"/>
              </a:ext>
            </a:extLst>
          </p:cNvPr>
          <p:cNvSpPr/>
          <p:nvPr/>
        </p:nvSpPr>
        <p:spPr>
          <a:xfrm>
            <a:off x="3701002" y="3074415"/>
            <a:ext cx="1731876" cy="37303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13" name="hyperlink_sh_6">
            <a:hlinkClick r:id="rId27" action="ppaction://hlinksldjump"/>
            <a:extLst>
              <a:ext uri="{FF2B5EF4-FFF2-40B4-BE49-F238E27FC236}">
                <a16:creationId xmlns:a16="http://schemas.microsoft.com/office/drawing/2014/main" id="{2407D79D-7E95-646C-4B66-DBF65FBD4AA0}"/>
              </a:ext>
            </a:extLst>
          </p:cNvPr>
          <p:cNvSpPr/>
          <p:nvPr/>
        </p:nvSpPr>
        <p:spPr>
          <a:xfrm>
            <a:off x="7627299" y="3741589"/>
            <a:ext cx="1731876" cy="343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Arial" panose="020B0604020202020204" pitchFamily="34" charset="0"/>
                <a:cs typeface="Arial" panose="020B0604020202020204" pitchFamily="34" charset="0"/>
              </a:rPr>
              <a:t>Section 6. Psychological Therapies </a:t>
            </a:r>
          </a:p>
        </p:txBody>
      </p:sp>
      <p:sp>
        <p:nvSpPr>
          <p:cNvPr id="22" name="Rectangle 21">
            <a:hlinkClick r:id="rId31" action="ppaction://hlinksldjump"/>
            <a:extLst>
              <a:ext uri="{FF2B5EF4-FFF2-40B4-BE49-F238E27FC236}">
                <a16:creationId xmlns:a16="http://schemas.microsoft.com/office/drawing/2014/main" id="{1B81EB17-947F-D5B4-1DB0-378E2A143214}"/>
              </a:ext>
            </a:extLst>
          </p:cNvPr>
          <p:cNvSpPr/>
          <p:nvPr/>
        </p:nvSpPr>
        <p:spPr>
          <a:xfrm>
            <a:off x="5668763" y="2049144"/>
            <a:ext cx="1731876" cy="32632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E8163-5FC2-0CD0-A932-147D0C51AE4A}"/>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8DFDEE7-48FD-7330-4254-830C7D0A2F23}"/>
              </a:ext>
            </a:extLst>
          </p:cNvPr>
          <p:cNvGrpSpPr/>
          <p:nvPr/>
        </p:nvGrpSpPr>
        <p:grpSpPr>
          <a:xfrm>
            <a:off x="153012" y="1436456"/>
            <a:ext cx="8246527" cy="1800000"/>
            <a:chOff x="380078" y="1436456"/>
            <a:chExt cx="8246527" cy="1512887"/>
          </a:xfrm>
        </p:grpSpPr>
        <p:graphicFrame>
          <p:nvGraphicFramePr>
            <p:cNvPr id="15" name="Q12">
              <a:extLst>
                <a:ext uri="{FF2B5EF4-FFF2-40B4-BE49-F238E27FC236}">
                  <a16:creationId xmlns:a16="http://schemas.microsoft.com/office/drawing/2014/main" id="{FF546673-3C69-8F1A-BFD8-4A5E81F1931F}"/>
                </a:ext>
              </a:extLst>
            </p:cNvPr>
            <p:cNvGraphicFramePr/>
            <p:nvPr>
              <p:extLst>
                <p:ext uri="{D42A27DB-BD31-4B8C-83A1-F6EECF244321}">
                  <p14:modId xmlns:p14="http://schemas.microsoft.com/office/powerpoint/2010/main" val="4476053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8A5F60F1-0622-FADA-505B-3ADA3B5544E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46756EC-02CE-F15E-73A0-270D7289D093}"/>
              </a:ext>
            </a:extLst>
          </p:cNvPr>
          <p:cNvSpPr/>
          <p:nvPr/>
        </p:nvSpPr>
        <p:spPr>
          <a:xfrm>
            <a:off x="10586174" y="17619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5BB1462-CB46-BF33-446B-0DBC4D427F8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263487C-2375-0F4F-93C0-4053B1E6B15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20" name="Title 3">
            <a:extLst>
              <a:ext uri="{FF2B5EF4-FFF2-40B4-BE49-F238E27FC236}">
                <a16:creationId xmlns:a16="http://schemas.microsoft.com/office/drawing/2014/main" id="{64DF60D6-097B-D6CA-8406-5B7777A619FE}"/>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Mental Health Team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91362FBE-380A-BD05-D623-C92D8CA6C81C}"/>
              </a:ext>
            </a:extLst>
          </p:cNvPr>
          <p:cNvGraphicFramePr>
            <a:graphicFrameLocks noGrp="1"/>
          </p:cNvGraphicFramePr>
          <p:nvPr>
            <p:extLst>
              <p:ext uri="{D42A27DB-BD31-4B8C-83A1-F6EECF244321}">
                <p14:modId xmlns:p14="http://schemas.microsoft.com/office/powerpoint/2010/main" val="3024836051"/>
              </p:ext>
            </p:extLst>
          </p:nvPr>
        </p:nvGraphicFramePr>
        <p:xfrm>
          <a:off x="8585541" y="2032000"/>
          <a:ext cx="3380962" cy="145935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152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31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09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22431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 </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3" descr="A bar chart showing the range of section scores for all NHS trusts for Section 1 (Health and social care workers).">
            <a:extLst>
              <a:ext uri="{FF2B5EF4-FFF2-40B4-BE49-F238E27FC236}">
                <a16:creationId xmlns:a16="http://schemas.microsoft.com/office/drawing/2014/main" id="{0B2D180B-26BF-4A7B-B630-6F76EC70C4FE}"/>
              </a:ext>
            </a:extLst>
          </p:cNvPr>
          <p:cNvGraphicFramePr/>
          <p:nvPr>
            <p:extLst>
              <p:ext uri="{D42A27DB-BD31-4B8C-83A1-F6EECF244321}">
                <p14:modId xmlns:p14="http://schemas.microsoft.com/office/powerpoint/2010/main" val="121262968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7396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aphicFrame>
        <p:nvGraphicFramePr>
          <p:cNvPr id="17" name="Q1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528522244"/>
              </p:ext>
            </p:extLst>
          </p:nvPr>
        </p:nvGraphicFramePr>
        <p:xfrm>
          <a:off x="140734" y="2352240"/>
          <a:ext cx="8246527" cy="1836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5"/>
            <a:ext cx="8246527" cy="1800000"/>
            <a:chOff x="380078" y="1436456"/>
            <a:chExt cx="8246527" cy="1512887"/>
          </a:xfrm>
        </p:grpSpPr>
        <p:graphicFrame>
          <p:nvGraphicFramePr>
            <p:cNvPr id="15" name="Q1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1051965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0437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868897268"/>
              </p:ext>
            </p:extLst>
          </p:nvPr>
        </p:nvGraphicFramePr>
        <p:xfrm>
          <a:off x="8599252" y="2063787"/>
          <a:ext cx="3388344" cy="202790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1543">
                  <a:extLst>
                    <a:ext uri="{9D8B030D-6E8A-4147-A177-3AD203B41FA5}">
                      <a16:colId xmlns:a16="http://schemas.microsoft.com/office/drawing/2014/main" val="4049772561"/>
                    </a:ext>
                  </a:extLst>
                </a:gridCol>
                <a:gridCol w="695019">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0444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2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899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a:t>
            </a:r>
            <a:r>
              <a:rPr lang="en-GB" sz="2800" dirty="0">
                <a:latin typeface="Arial" panose="020B0604020202020204" pitchFamily="34" charset="0"/>
                <a:cs typeface="Arial" panose="020B0604020202020204" pitchFamily="34" charset="0"/>
              </a:rPr>
              <a:t>Involvement in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4" descr="A bar chart showing the range of section scores for all NHS trusts for Section 1 (Health and social care workers).">
            <a:extLst>
              <a:ext uri="{FF2B5EF4-FFF2-40B4-BE49-F238E27FC236}">
                <a16:creationId xmlns:a16="http://schemas.microsoft.com/office/drawing/2014/main" id="{5C391370-DF7F-4045-BEC9-24ECA81742E0}"/>
              </a:ext>
            </a:extLst>
          </p:cNvPr>
          <p:cNvGraphicFramePr/>
          <p:nvPr>
            <p:extLst>
              <p:ext uri="{D42A27DB-BD31-4B8C-83A1-F6EECF244321}">
                <p14:modId xmlns:p14="http://schemas.microsoft.com/office/powerpoint/2010/main" val="193901434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86088314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1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1852898229"/>
              </p:ext>
            </p:extLst>
          </p:nvPr>
        </p:nvGraphicFramePr>
        <p:xfrm>
          <a:off x="128457" y="3784379"/>
          <a:ext cx="8246527" cy="165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457052261"/>
              </p:ext>
            </p:extLst>
          </p:nvPr>
        </p:nvGraphicFramePr>
        <p:xfrm>
          <a:off x="128459" y="2937077"/>
          <a:ext cx="8246527" cy="169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Q16"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3165014591"/>
              </p:ext>
            </p:extLst>
          </p:nvPr>
        </p:nvGraphicFramePr>
        <p:xfrm>
          <a:off x="128459" y="2217280"/>
          <a:ext cx="8246527" cy="1710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GB" sz="2800" dirty="0">
                <a:latin typeface="Arial" panose="020B0604020202020204" pitchFamily="34" charset="0"/>
                <a:cs typeface="Arial" panose="020B0604020202020204" pitchFamily="34" charset="0"/>
              </a:rPr>
              <a:t>Involvement in care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656000"/>
            <a:chOff x="380078" y="1436456"/>
            <a:chExt cx="8246527" cy="1512887"/>
          </a:xfrm>
        </p:grpSpPr>
        <p:graphicFrame>
          <p:nvGraphicFramePr>
            <p:cNvPr id="15" name="Q15">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9145445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66391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6B0A36A8-6112-CBC2-4A27-4068D838AC0A}"/>
              </a:ext>
            </a:extLst>
          </p:cNvPr>
          <p:cNvGraphicFramePr>
            <a:graphicFrameLocks noGrp="1"/>
          </p:cNvGraphicFramePr>
          <p:nvPr>
            <p:extLst>
              <p:ext uri="{D42A27DB-BD31-4B8C-83A1-F6EECF244321}">
                <p14:modId xmlns:p14="http://schemas.microsoft.com/office/powerpoint/2010/main" val="1295735356"/>
              </p:ext>
            </p:extLst>
          </p:nvPr>
        </p:nvGraphicFramePr>
        <p:xfrm>
          <a:off x="8579796" y="1923321"/>
          <a:ext cx="3370361" cy="347222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7466">
                  <a:extLst>
                    <a:ext uri="{9D8B030D-6E8A-4147-A177-3AD203B41FA5}">
                      <a16:colId xmlns:a16="http://schemas.microsoft.com/office/drawing/2014/main" val="4049772561"/>
                    </a:ext>
                  </a:extLst>
                </a:gridCol>
                <a:gridCol w="691249">
                  <a:extLst>
                    <a:ext uri="{9D8B030D-6E8A-4147-A177-3AD203B41FA5}">
                      <a16:colId xmlns:a16="http://schemas.microsoft.com/office/drawing/2014/main" val="761297345"/>
                    </a:ext>
                  </a:extLst>
                </a:gridCol>
                <a:gridCol w="464911">
                  <a:extLst>
                    <a:ext uri="{9D8B030D-6E8A-4147-A177-3AD203B41FA5}">
                      <a16:colId xmlns:a16="http://schemas.microsoft.com/office/drawing/2014/main" val="2986169346"/>
                    </a:ext>
                  </a:extLst>
                </a:gridCol>
                <a:gridCol w="464912">
                  <a:extLst>
                    <a:ext uri="{9D8B030D-6E8A-4147-A177-3AD203B41FA5}">
                      <a16:colId xmlns:a16="http://schemas.microsoft.com/office/drawing/2014/main" val="2645485451"/>
                    </a:ext>
                  </a:extLst>
                </a:gridCol>
                <a:gridCol w="464911">
                  <a:extLst>
                    <a:ext uri="{9D8B030D-6E8A-4147-A177-3AD203B41FA5}">
                      <a16:colId xmlns:a16="http://schemas.microsoft.com/office/drawing/2014/main" val="457178370"/>
                    </a:ext>
                  </a:extLst>
                </a:gridCol>
                <a:gridCol w="464912">
                  <a:extLst>
                    <a:ext uri="{9D8B030D-6E8A-4147-A177-3AD203B41FA5}">
                      <a16:colId xmlns:a16="http://schemas.microsoft.com/office/drawing/2014/main" val="1607234817"/>
                    </a:ext>
                  </a:extLst>
                </a:gridCol>
              </a:tblGrid>
              <a:tr h="4496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1653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Medication</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5" descr="A bar chart showing the range of section scores for all NHS trusts for Section 1 (Health and social care workers).">
            <a:extLst>
              <a:ext uri="{FF2B5EF4-FFF2-40B4-BE49-F238E27FC236}">
                <a16:creationId xmlns:a16="http://schemas.microsoft.com/office/drawing/2014/main" id="{286A0D95-C8E9-4268-AF8F-7B24DA0F7627}"/>
              </a:ext>
            </a:extLst>
          </p:cNvPr>
          <p:cNvGraphicFramePr/>
          <p:nvPr>
            <p:extLst>
              <p:ext uri="{D42A27DB-BD31-4B8C-83A1-F6EECF244321}">
                <p14:modId xmlns:p14="http://schemas.microsoft.com/office/powerpoint/2010/main" val="242604279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577073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22_4" descr="A chart showing how your Trust scored for Q26 compared with other trusts that took part; using the ‘expected range’ analysis technique. ">
            <a:extLst>
              <a:ext uri="{FF2B5EF4-FFF2-40B4-BE49-F238E27FC236}">
                <a16:creationId xmlns:a16="http://schemas.microsoft.com/office/drawing/2014/main" id="{3F92769A-4D63-3827-84D9-5C3FF01B0709}"/>
              </a:ext>
            </a:extLst>
          </p:cNvPr>
          <p:cNvGraphicFramePr/>
          <p:nvPr>
            <p:extLst>
              <p:ext uri="{D42A27DB-BD31-4B8C-83A1-F6EECF244321}">
                <p14:modId xmlns:p14="http://schemas.microsoft.com/office/powerpoint/2010/main" val="1815135454"/>
              </p:ext>
            </p:extLst>
          </p:nvPr>
        </p:nvGraphicFramePr>
        <p:xfrm>
          <a:off x="128460" y="4056484"/>
          <a:ext cx="8246527" cy="15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Q22_3" descr="A chart showing how your Trust scored for Q26 compared with other trusts that took part; using the ‘expected range’ analysis technique. ">
            <a:extLst>
              <a:ext uri="{FF2B5EF4-FFF2-40B4-BE49-F238E27FC236}">
                <a16:creationId xmlns:a16="http://schemas.microsoft.com/office/drawing/2014/main" id="{0631C03B-6A7C-461B-9399-4B7A910B90A5}"/>
              </a:ext>
            </a:extLst>
          </p:cNvPr>
          <p:cNvGraphicFramePr/>
          <p:nvPr>
            <p:extLst>
              <p:ext uri="{D42A27DB-BD31-4B8C-83A1-F6EECF244321}">
                <p14:modId xmlns:p14="http://schemas.microsoft.com/office/powerpoint/2010/main" val="3834630185"/>
              </p:ext>
            </p:extLst>
          </p:nvPr>
        </p:nvGraphicFramePr>
        <p:xfrm>
          <a:off x="128460" y="3168093"/>
          <a:ext cx="8246527" cy="158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22_2"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27839288"/>
              </p:ext>
            </p:extLst>
          </p:nvPr>
        </p:nvGraphicFramePr>
        <p:xfrm>
          <a:off x="128460" y="2331212"/>
          <a:ext cx="8246527" cy="1548000"/>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59" y="1530026"/>
            <a:ext cx="8246527" cy="1548000"/>
            <a:chOff x="380078" y="1436456"/>
            <a:chExt cx="8246527" cy="1512887"/>
          </a:xfrm>
        </p:grpSpPr>
        <p:graphicFrame>
          <p:nvGraphicFramePr>
            <p:cNvPr id="15" name="Q22_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907742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65693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61738701"/>
              </p:ext>
            </p:extLst>
          </p:nvPr>
        </p:nvGraphicFramePr>
        <p:xfrm>
          <a:off x="8511702" y="1916347"/>
          <a:ext cx="3365066" cy="400855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2">
                  <a:extLst>
                    <a:ext uri="{9D8B030D-6E8A-4147-A177-3AD203B41FA5}">
                      <a16:colId xmlns:a16="http://schemas.microsoft.com/office/drawing/2014/main" val="4049772561"/>
                    </a:ext>
                  </a:extLst>
                </a:gridCol>
                <a:gridCol w="685058">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8498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45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4319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2257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264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0311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719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Medication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436456"/>
            <a:ext cx="8246527" cy="1872000"/>
            <a:chOff x="380078" y="1436456"/>
            <a:chExt cx="8246527" cy="1421361"/>
          </a:xfrm>
        </p:grpSpPr>
        <p:graphicFrame>
          <p:nvGraphicFramePr>
            <p:cNvPr id="15" name="Q2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718106247"/>
                </p:ext>
              </p:extLst>
            </p:nvPr>
          </p:nvGraphicFramePr>
          <p:xfrm>
            <a:off x="380078" y="1436456"/>
            <a:ext cx="8246527" cy="1421361"/>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4916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28004820"/>
              </p:ext>
            </p:extLst>
          </p:nvPr>
        </p:nvGraphicFramePr>
        <p:xfrm>
          <a:off x="8570068" y="2006846"/>
          <a:ext cx="3365064" cy="150140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1">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6">
                  <a:extLst>
                    <a:ext uri="{9D8B030D-6E8A-4147-A177-3AD203B41FA5}">
                      <a16:colId xmlns:a16="http://schemas.microsoft.com/office/drawing/2014/main" val="2986169346"/>
                    </a:ext>
                  </a:extLst>
                </a:gridCol>
                <a:gridCol w="460747">
                  <a:extLst>
                    <a:ext uri="{9D8B030D-6E8A-4147-A177-3AD203B41FA5}">
                      <a16:colId xmlns:a16="http://schemas.microsoft.com/office/drawing/2014/main" val="2645485451"/>
                    </a:ext>
                  </a:extLst>
                </a:gridCol>
                <a:gridCol w="460746">
                  <a:extLst>
                    <a:ext uri="{9D8B030D-6E8A-4147-A177-3AD203B41FA5}">
                      <a16:colId xmlns:a16="http://schemas.microsoft.com/office/drawing/2014/main" val="457178370"/>
                    </a:ext>
                  </a:extLst>
                </a:gridCol>
                <a:gridCol w="460747">
                  <a:extLst>
                    <a:ext uri="{9D8B030D-6E8A-4147-A177-3AD203B41FA5}">
                      <a16:colId xmlns:a16="http://schemas.microsoft.com/office/drawing/2014/main" val="1607234817"/>
                    </a:ext>
                  </a:extLst>
                </a:gridCol>
              </a:tblGrid>
              <a:tr h="49316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8648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Tree>
    <p:extLst>
      <p:ext uri="{BB962C8B-B14F-4D97-AF65-F5344CB8AC3E}">
        <p14:creationId xmlns:p14="http://schemas.microsoft.com/office/powerpoint/2010/main" val="223727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6. Psychological Therapies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6" descr="A bar chart showing the range of section scores for all NHS trusts for Section 1 (Health and social care workers).">
            <a:extLst>
              <a:ext uri="{FF2B5EF4-FFF2-40B4-BE49-F238E27FC236}">
                <a16:creationId xmlns:a16="http://schemas.microsoft.com/office/drawing/2014/main" id="{D42660C7-5ED3-4A84-8745-3B5E82549385}"/>
              </a:ext>
            </a:extLst>
          </p:cNvPr>
          <p:cNvGraphicFramePr/>
          <p:nvPr>
            <p:extLst>
              <p:ext uri="{D42A27DB-BD31-4B8C-83A1-F6EECF244321}">
                <p14:modId xmlns:p14="http://schemas.microsoft.com/office/powerpoint/2010/main" val="1432471159"/>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7684464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Psychological Therapies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59146" y="1436456"/>
            <a:ext cx="8246527" cy="1878244"/>
            <a:chOff x="380078" y="1436456"/>
            <a:chExt cx="8246527" cy="1512887"/>
          </a:xfrm>
        </p:grpSpPr>
        <p:graphicFrame>
          <p:nvGraphicFramePr>
            <p:cNvPr id="15" name="Q2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271792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1123900112"/>
              </p:ext>
            </p:extLst>
          </p:nvPr>
        </p:nvGraphicFramePr>
        <p:xfrm>
          <a:off x="8548719" y="1964186"/>
          <a:ext cx="3364901" cy="1148418"/>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6">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3641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73901" y="1704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Crisis Care Support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7" descr="A bar chart showing the range of section scores for all NHS trusts for Section 1 (Health and social care workers).">
            <a:extLst>
              <a:ext uri="{FF2B5EF4-FFF2-40B4-BE49-F238E27FC236}">
                <a16:creationId xmlns:a16="http://schemas.microsoft.com/office/drawing/2014/main" id="{EC17F370-CE30-4376-A71E-273CC8C85034}"/>
              </a:ext>
            </a:extLst>
          </p:cNvPr>
          <p:cNvGraphicFramePr/>
          <p:nvPr>
            <p:extLst>
              <p:ext uri="{D42A27DB-BD31-4B8C-83A1-F6EECF244321}">
                <p14:modId xmlns:p14="http://schemas.microsoft.com/office/powerpoint/2010/main" val="339674422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5220491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Q31" descr="A chart showing how your Trust scored for Q33 compared with other trusts that took part; using the ‘expected range’ analysis technique. ">
            <a:extLst>
              <a:ext uri="{FF2B5EF4-FFF2-40B4-BE49-F238E27FC236}">
                <a16:creationId xmlns:a16="http://schemas.microsoft.com/office/drawing/2014/main" id="{8B0C2B1B-3A38-4373-88AC-6004B292FD5F}"/>
              </a:ext>
            </a:extLst>
          </p:cNvPr>
          <p:cNvGraphicFramePr/>
          <p:nvPr>
            <p:extLst>
              <p:ext uri="{D42A27DB-BD31-4B8C-83A1-F6EECF244321}">
                <p14:modId xmlns:p14="http://schemas.microsoft.com/office/powerpoint/2010/main" val="73392696"/>
              </p:ext>
            </p:extLst>
          </p:nvPr>
        </p:nvGraphicFramePr>
        <p:xfrm>
          <a:off x="140735" y="2196448"/>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Crisis Care Support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436456"/>
            <a:ext cx="8246527" cy="1854000"/>
            <a:chOff x="380078" y="1436456"/>
            <a:chExt cx="8246527" cy="1512887"/>
          </a:xfrm>
        </p:grpSpPr>
        <p:graphicFrame>
          <p:nvGraphicFramePr>
            <p:cNvPr id="15" name="Q2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9600693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449559" y="171715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077450774"/>
              </p:ext>
            </p:extLst>
          </p:nvPr>
        </p:nvGraphicFramePr>
        <p:xfrm>
          <a:off x="8472791" y="1976559"/>
          <a:ext cx="3382326" cy="2243477"/>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399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635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Crisis Care Access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8" descr="A bar chart showing the range of section scores for all NHS trusts for Section 1 (Health and social care workers).">
            <a:extLst>
              <a:ext uri="{FF2B5EF4-FFF2-40B4-BE49-F238E27FC236}">
                <a16:creationId xmlns:a16="http://schemas.microsoft.com/office/drawing/2014/main" id="{DF93263D-A892-4AAC-A490-48554227A160}"/>
              </a:ext>
            </a:extLst>
          </p:cNvPr>
          <p:cNvGraphicFramePr/>
          <p:nvPr>
            <p:extLst>
              <p:ext uri="{D42A27DB-BD31-4B8C-83A1-F6EECF244321}">
                <p14:modId xmlns:p14="http://schemas.microsoft.com/office/powerpoint/2010/main" val="302132190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33466174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0"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777105492"/>
              </p:ext>
            </p:extLst>
          </p:nvPr>
        </p:nvGraphicFramePr>
        <p:xfrm>
          <a:off x="140734" y="2199054"/>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Crisis Care Access</a:t>
            </a:r>
            <a:r>
              <a:rPr lang="en-GB" dirty="0"/>
              <a:t>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436456"/>
            <a:ext cx="8246527" cy="1854000"/>
            <a:chOff x="380078" y="1436456"/>
            <a:chExt cx="8246527" cy="1512887"/>
          </a:xfrm>
        </p:grpSpPr>
        <p:graphicFrame>
          <p:nvGraphicFramePr>
            <p:cNvPr id="5" name="Q27">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4307161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00735"/>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3250173556"/>
              </p:ext>
            </p:extLst>
          </p:nvPr>
        </p:nvGraphicFramePr>
        <p:xfrm>
          <a:off x="8599251" y="1960143"/>
          <a:ext cx="3382329" cy="2267329"/>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80">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8">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8">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2041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848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5969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a:t>
            </a:r>
            <a:r>
              <a:rPr lang="en-GB" dirty="0"/>
              <a:t>Support with other areas of life</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9" descr="A bar chart showing the range of section scores for all NHS trusts for Section 1 (Health and social care workers).">
            <a:extLst>
              <a:ext uri="{FF2B5EF4-FFF2-40B4-BE49-F238E27FC236}">
                <a16:creationId xmlns:a16="http://schemas.microsoft.com/office/drawing/2014/main" id="{E3A41BE6-0CA2-452B-8D8E-1D36E9B8FBBB}"/>
              </a:ext>
            </a:extLst>
          </p:cNvPr>
          <p:cNvGraphicFramePr/>
          <p:nvPr>
            <p:extLst>
              <p:ext uri="{D42A27DB-BD31-4B8C-83A1-F6EECF244321}">
                <p14:modId xmlns:p14="http://schemas.microsoft.com/office/powerpoint/2010/main" val="328253804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52922226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3.7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Q33_4">
            <a:extLst>
              <a:ext uri="{FF2B5EF4-FFF2-40B4-BE49-F238E27FC236}">
                <a16:creationId xmlns:a16="http://schemas.microsoft.com/office/drawing/2014/main" id="{073FC890-ED7A-3031-D3E8-6683F2ADDC98}"/>
              </a:ext>
            </a:extLst>
          </p:cNvPr>
          <p:cNvGraphicFramePr/>
          <p:nvPr>
            <p:extLst>
              <p:ext uri="{D42A27DB-BD31-4B8C-83A1-F6EECF244321}">
                <p14:modId xmlns:p14="http://schemas.microsoft.com/office/powerpoint/2010/main" val="794208158"/>
              </p:ext>
            </p:extLst>
          </p:nvPr>
        </p:nvGraphicFramePr>
        <p:xfrm>
          <a:off x="128460" y="4086566"/>
          <a:ext cx="8246527" cy="18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3_3" descr="A chart showing how your Trust scored for Q26 compared with other trusts that took part; using the ‘expected range’ analysis technique. ">
            <a:extLst>
              <a:ext uri="{FF2B5EF4-FFF2-40B4-BE49-F238E27FC236}">
                <a16:creationId xmlns:a16="http://schemas.microsoft.com/office/drawing/2014/main" id="{A99DDBBF-7EE3-D8D8-E73C-A6B1BED4C4C7}"/>
              </a:ext>
            </a:extLst>
          </p:cNvPr>
          <p:cNvGraphicFramePr/>
          <p:nvPr>
            <p:extLst>
              <p:ext uri="{D42A27DB-BD31-4B8C-83A1-F6EECF244321}">
                <p14:modId xmlns:p14="http://schemas.microsoft.com/office/powerpoint/2010/main" val="816690056"/>
              </p:ext>
            </p:extLst>
          </p:nvPr>
        </p:nvGraphicFramePr>
        <p:xfrm>
          <a:off x="131234" y="3199149"/>
          <a:ext cx="8246527" cy="1854000"/>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in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 name="Q33_2" descr="A chart showing how your Trust scored for Q26 compared with other trusts that took part; using the ‘expected range’ analysis technique. ">
            <a:extLst>
              <a:ext uri="{FF2B5EF4-FFF2-40B4-BE49-F238E27FC236}">
                <a16:creationId xmlns:a16="http://schemas.microsoft.com/office/drawing/2014/main" id="{A8D6B671-8F64-0C01-930F-7B74A8A4373A}"/>
              </a:ext>
            </a:extLst>
          </p:cNvPr>
          <p:cNvGraphicFramePr/>
          <p:nvPr>
            <p:extLst>
              <p:ext uri="{D42A27DB-BD31-4B8C-83A1-F6EECF244321}">
                <p14:modId xmlns:p14="http://schemas.microsoft.com/office/powerpoint/2010/main" val="312915983"/>
              </p:ext>
            </p:extLst>
          </p:nvPr>
        </p:nvGraphicFramePr>
        <p:xfrm>
          <a:off x="128460" y="2311732"/>
          <a:ext cx="8246527" cy="1872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Q33_1">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687692266"/>
              </p:ext>
            </p:extLst>
          </p:nvPr>
        </p:nvGraphicFramePr>
        <p:xfrm>
          <a:off x="128461" y="1500251"/>
          <a:ext cx="8246527" cy="1872000"/>
        </p:xfrm>
        <a:graphic>
          <a:graphicData uri="http://schemas.openxmlformats.org/drawingml/2006/chart">
            <c:chart xmlns:c="http://schemas.openxmlformats.org/drawingml/2006/chart" xmlns:r="http://schemas.openxmlformats.org/officeDocument/2006/relationships" r:id="rId6"/>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9" name="Rectangle 8">
            <a:extLst>
              <a:ext uri="{FF2B5EF4-FFF2-40B4-BE49-F238E27FC236}">
                <a16:creationId xmlns:a16="http://schemas.microsoft.com/office/drawing/2014/main" id="{14566416-60E9-DC78-D315-E1B57170A4B6}"/>
              </a:ext>
            </a:extLst>
          </p:cNvPr>
          <p:cNvSpPr/>
          <p:nvPr/>
        </p:nvSpPr>
        <p:spPr>
          <a:xfrm>
            <a:off x="10580038" y="176602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774AC64C-23A3-6EAD-A148-8590D4B7062C}"/>
              </a:ext>
            </a:extLst>
          </p:cNvPr>
          <p:cNvGraphicFramePr>
            <a:graphicFrameLocks noGrp="1"/>
          </p:cNvGraphicFramePr>
          <p:nvPr>
            <p:extLst>
              <p:ext uri="{D42A27DB-BD31-4B8C-83A1-F6EECF244321}">
                <p14:modId xmlns:p14="http://schemas.microsoft.com/office/powerpoint/2010/main" val="3428151377"/>
              </p:ext>
            </p:extLst>
          </p:nvPr>
        </p:nvGraphicFramePr>
        <p:xfrm>
          <a:off x="8521431" y="2025434"/>
          <a:ext cx="3365067" cy="408789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5020">
                  <a:extLst>
                    <a:ext uri="{9D8B030D-6E8A-4147-A177-3AD203B41FA5}">
                      <a16:colId xmlns:a16="http://schemas.microsoft.com/office/drawing/2014/main" val="4049772561"/>
                    </a:ext>
                  </a:extLst>
                </a:gridCol>
                <a:gridCol w="685057">
                  <a:extLst>
                    <a:ext uri="{9D8B030D-6E8A-4147-A177-3AD203B41FA5}">
                      <a16:colId xmlns:a16="http://schemas.microsoft.com/office/drawing/2014/main" val="761297345"/>
                    </a:ext>
                  </a:extLst>
                </a:gridCol>
                <a:gridCol w="460747">
                  <a:extLst>
                    <a:ext uri="{9D8B030D-6E8A-4147-A177-3AD203B41FA5}">
                      <a16:colId xmlns:a16="http://schemas.microsoft.com/office/drawing/2014/main" val="2986169346"/>
                    </a:ext>
                  </a:extLst>
                </a:gridCol>
                <a:gridCol w="460748">
                  <a:extLst>
                    <a:ext uri="{9D8B030D-6E8A-4147-A177-3AD203B41FA5}">
                      <a16:colId xmlns:a16="http://schemas.microsoft.com/office/drawing/2014/main" val="2645485451"/>
                    </a:ext>
                  </a:extLst>
                </a:gridCol>
                <a:gridCol w="460747">
                  <a:extLst>
                    <a:ext uri="{9D8B030D-6E8A-4147-A177-3AD203B41FA5}">
                      <a16:colId xmlns:a16="http://schemas.microsoft.com/office/drawing/2014/main" val="457178370"/>
                    </a:ext>
                  </a:extLst>
                </a:gridCol>
                <a:gridCol w="460748">
                  <a:extLst>
                    <a:ext uri="{9D8B030D-6E8A-4147-A177-3AD203B41FA5}">
                      <a16:colId xmlns:a16="http://schemas.microsoft.com/office/drawing/2014/main" val="1607234817"/>
                    </a:ext>
                  </a:extLst>
                </a:gridCol>
              </a:tblGrid>
              <a:tr h="52321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6070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6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08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2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6177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30021130"/>
                  </a:ext>
                </a:extLst>
              </a:tr>
              <a:tr h="36777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3" name="Rectangle 2">
            <a:extLst>
              <a:ext uri="{FF2B5EF4-FFF2-40B4-BE49-F238E27FC236}">
                <a16:creationId xmlns:a16="http://schemas.microsoft.com/office/drawing/2014/main" id="{7BB05F1C-8EB5-4F6F-BF10-CDAE0188E3CB}"/>
              </a:ext>
            </a:extLst>
          </p:cNvPr>
          <p:cNvSpPr/>
          <p:nvPr/>
        </p:nvSpPr>
        <p:spPr>
          <a:xfrm>
            <a:off x="6433906" y="2047937"/>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Q32">
            <a:extLst>
              <a:ext uri="{FF2B5EF4-FFF2-40B4-BE49-F238E27FC236}">
                <a16:creationId xmlns:a16="http://schemas.microsoft.com/office/drawing/2014/main" id="{63FD3186-3614-72E7-8B2F-321EB2B17791}"/>
              </a:ext>
            </a:extLst>
          </p:cNvPr>
          <p:cNvGraphicFramePr/>
          <p:nvPr>
            <p:extLst>
              <p:ext uri="{D42A27DB-BD31-4B8C-83A1-F6EECF244321}">
                <p14:modId xmlns:p14="http://schemas.microsoft.com/office/powerpoint/2010/main" val="2448467780"/>
              </p:ext>
            </p:extLst>
          </p:nvPr>
        </p:nvGraphicFramePr>
        <p:xfrm>
          <a:off x="128461" y="1500251"/>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Support with other areas of life (continued)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2" name="Title 6">
            <a:extLst>
              <a:ext uri="{FF2B5EF4-FFF2-40B4-BE49-F238E27FC236}">
                <a16:creationId xmlns:a16="http://schemas.microsoft.com/office/drawing/2014/main" id="{E68D79E7-9978-A0B3-C76E-262D000C806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15" name="Rectangle 14">
            <a:extLst>
              <a:ext uri="{FF2B5EF4-FFF2-40B4-BE49-F238E27FC236}">
                <a16:creationId xmlns:a16="http://schemas.microsoft.com/office/drawing/2014/main" id="{0F9573D6-D1CB-4FBF-AA9A-CA750B17138F}"/>
              </a:ext>
            </a:extLst>
          </p:cNvPr>
          <p:cNvSpPr/>
          <p:nvPr/>
        </p:nvSpPr>
        <p:spPr>
          <a:xfrm>
            <a:off x="6444290" y="2024696"/>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7F09D39-61C8-A063-B371-89535233C535}"/>
              </a:ext>
            </a:extLst>
          </p:cNvPr>
          <p:cNvSpPr/>
          <p:nvPr/>
        </p:nvSpPr>
        <p:spPr>
          <a:xfrm>
            <a:off x="10580038" y="176528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32, Q33 Q34 and Q35." title="Summary of scores">
            <a:extLst>
              <a:ext uri="{FF2B5EF4-FFF2-40B4-BE49-F238E27FC236}">
                <a16:creationId xmlns:a16="http://schemas.microsoft.com/office/drawing/2014/main" id="{44B61676-3717-8A7C-B7BF-37C37BBEF2DA}"/>
              </a:ext>
            </a:extLst>
          </p:cNvPr>
          <p:cNvGraphicFramePr>
            <a:graphicFrameLocks noGrp="1"/>
          </p:cNvGraphicFramePr>
          <p:nvPr>
            <p:extLst>
              <p:ext uri="{D42A27DB-BD31-4B8C-83A1-F6EECF244321}">
                <p14:modId xmlns:p14="http://schemas.microsoft.com/office/powerpoint/2010/main" val="1864673166"/>
              </p:ext>
            </p:extLst>
          </p:nvPr>
        </p:nvGraphicFramePr>
        <p:xfrm>
          <a:off x="8589524" y="2025434"/>
          <a:ext cx="3382325" cy="2384725"/>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8">
                  <a:extLst>
                    <a:ext uri="{9D8B030D-6E8A-4147-A177-3AD203B41FA5}">
                      <a16:colId xmlns:a16="http://schemas.microsoft.com/office/drawing/2014/main" val="4049772561"/>
                    </a:ext>
                  </a:extLst>
                </a:gridCol>
                <a:gridCol w="693757">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0813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84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6264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4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1284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26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graphicFrame>
        <p:nvGraphicFramePr>
          <p:cNvPr id="6" name="Q34">
            <a:extLst>
              <a:ext uri="{FF2B5EF4-FFF2-40B4-BE49-F238E27FC236}">
                <a16:creationId xmlns:a16="http://schemas.microsoft.com/office/drawing/2014/main" id="{3930E29E-2BDC-BD74-17EE-239F6BC60845}"/>
              </a:ext>
            </a:extLst>
          </p:cNvPr>
          <p:cNvGraphicFramePr/>
          <p:nvPr>
            <p:extLst>
              <p:ext uri="{D42A27DB-BD31-4B8C-83A1-F6EECF244321}">
                <p14:modId xmlns:p14="http://schemas.microsoft.com/office/powerpoint/2010/main" val="338563247"/>
              </p:ext>
            </p:extLst>
          </p:nvPr>
        </p:nvGraphicFramePr>
        <p:xfrm>
          <a:off x="128460" y="3187338"/>
          <a:ext cx="8246527" cy="842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2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Support in accessing care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95209655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807001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Q38" descr="A chart showing how your Trust scored for Q33 compared with other trusts that took part; using the ‘expected range’ analysis technique. ">
            <a:extLst>
              <a:ext uri="{FF2B5EF4-FFF2-40B4-BE49-F238E27FC236}">
                <a16:creationId xmlns:a16="http://schemas.microsoft.com/office/drawing/2014/main" id="{B4F303F7-77CF-F3F5-A32A-E334622D4E28}"/>
              </a:ext>
            </a:extLst>
          </p:cNvPr>
          <p:cNvGraphicFramePr/>
          <p:nvPr>
            <p:extLst>
              <p:ext uri="{D42A27DB-BD31-4B8C-83A1-F6EECF244321}">
                <p14:modId xmlns:p14="http://schemas.microsoft.com/office/powerpoint/2010/main" val="2988467021"/>
              </p:ext>
            </p:extLst>
          </p:nvPr>
        </p:nvGraphicFramePr>
        <p:xfrm>
          <a:off x="140734" y="2220576"/>
          <a:ext cx="8246527" cy="1854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10. Support in accessing care </a:t>
            </a:r>
            <a:r>
              <a:rPr lang="en-GB" dirty="0"/>
              <a:t>(continued)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3C7531B4-47E6-86A3-908A-BA7F3284CF55}"/>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6D53A79D-FB4F-1B82-0EAB-F3503903BB6F}"/>
              </a:ext>
            </a:extLst>
          </p:cNvPr>
          <p:cNvGrpSpPr/>
          <p:nvPr/>
        </p:nvGrpSpPr>
        <p:grpSpPr>
          <a:xfrm>
            <a:off x="140735" y="1436455"/>
            <a:ext cx="8246527" cy="1854000"/>
            <a:chOff x="380078" y="1436456"/>
            <a:chExt cx="8246527" cy="1512887"/>
          </a:xfrm>
        </p:grpSpPr>
        <p:graphicFrame>
          <p:nvGraphicFramePr>
            <p:cNvPr id="5" name="Q35">
              <a:extLst>
                <a:ext uri="{FF2B5EF4-FFF2-40B4-BE49-F238E27FC236}">
                  <a16:creationId xmlns:a16="http://schemas.microsoft.com/office/drawing/2014/main" id="{AB05D894-7E21-E040-68B6-54FA5A995A5B}"/>
                </a:ext>
              </a:extLst>
            </p:cNvPr>
            <p:cNvGraphicFramePr/>
            <p:nvPr>
              <p:extLst>
                <p:ext uri="{D42A27DB-BD31-4B8C-83A1-F6EECF244321}">
                  <p14:modId xmlns:p14="http://schemas.microsoft.com/office/powerpoint/2010/main" val="36199441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FE7067F3-21D6-B9D7-D72D-4061FEF40C0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6F3A8FA8-6285-6038-7863-8829FE8C9515}"/>
              </a:ext>
            </a:extLst>
          </p:cNvPr>
          <p:cNvSpPr/>
          <p:nvPr/>
        </p:nvSpPr>
        <p:spPr>
          <a:xfrm>
            <a:off x="10580038" y="170510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71B3-2250-7044-FAC9-909504F6230A}"/>
              </a:ext>
            </a:extLst>
          </p:cNvPr>
          <p:cNvGraphicFramePr>
            <a:graphicFrameLocks noGrp="1"/>
          </p:cNvGraphicFramePr>
          <p:nvPr>
            <p:extLst>
              <p:ext uri="{D42A27DB-BD31-4B8C-83A1-F6EECF244321}">
                <p14:modId xmlns:p14="http://schemas.microsoft.com/office/powerpoint/2010/main" val="3993650963"/>
              </p:ext>
            </p:extLst>
          </p:nvPr>
        </p:nvGraphicFramePr>
        <p:xfrm>
          <a:off x="8579796" y="1965361"/>
          <a:ext cx="3382327" cy="2291670"/>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50179">
                  <a:extLst>
                    <a:ext uri="{9D8B030D-6E8A-4147-A177-3AD203B41FA5}">
                      <a16:colId xmlns:a16="http://schemas.microsoft.com/office/drawing/2014/main" val="4049772561"/>
                    </a:ext>
                  </a:extLst>
                </a:gridCol>
                <a:gridCol w="693758">
                  <a:extLst>
                    <a:ext uri="{9D8B030D-6E8A-4147-A177-3AD203B41FA5}">
                      <a16:colId xmlns:a16="http://schemas.microsoft.com/office/drawing/2014/main" val="761297345"/>
                    </a:ext>
                  </a:extLst>
                </a:gridCol>
                <a:gridCol w="466597">
                  <a:extLst>
                    <a:ext uri="{9D8B030D-6E8A-4147-A177-3AD203B41FA5}">
                      <a16:colId xmlns:a16="http://schemas.microsoft.com/office/drawing/2014/main" val="2986169346"/>
                    </a:ext>
                  </a:extLst>
                </a:gridCol>
                <a:gridCol w="466598">
                  <a:extLst>
                    <a:ext uri="{9D8B030D-6E8A-4147-A177-3AD203B41FA5}">
                      <a16:colId xmlns:a16="http://schemas.microsoft.com/office/drawing/2014/main" val="2645485451"/>
                    </a:ext>
                  </a:extLst>
                </a:gridCol>
                <a:gridCol w="466597">
                  <a:extLst>
                    <a:ext uri="{9D8B030D-6E8A-4147-A177-3AD203B41FA5}">
                      <a16:colId xmlns:a16="http://schemas.microsoft.com/office/drawing/2014/main" val="457178370"/>
                    </a:ext>
                  </a:extLst>
                </a:gridCol>
                <a:gridCol w="466598">
                  <a:extLst>
                    <a:ext uri="{9D8B030D-6E8A-4147-A177-3AD203B41FA5}">
                      <a16:colId xmlns:a16="http://schemas.microsoft.com/office/drawing/2014/main" val="1607234817"/>
                    </a:ext>
                  </a:extLst>
                </a:gridCol>
              </a:tblGrid>
              <a:tr h="5151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1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194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12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Respect, dignity and compassion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id="{3ECD1324-4A8A-48B7-BBA5-CE02E1EFEFE0}"/>
              </a:ext>
            </a:extLst>
          </p:cNvPr>
          <p:cNvGraphicFramePr/>
          <p:nvPr>
            <p:extLst>
              <p:ext uri="{D42A27DB-BD31-4B8C-83A1-F6EECF244321}">
                <p14:modId xmlns:p14="http://schemas.microsoft.com/office/powerpoint/2010/main" val="190076259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6688361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268520"/>
            <a:ext cx="11268000" cy="47582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600" b="1" dirty="0">
                <a:latin typeface="Arial" panose="020B0604020202020204" pitchFamily="34" charset="0"/>
                <a:cs typeface="Arial" panose="020B0604020202020204" pitchFamily="34" charset="0"/>
              </a:rPr>
              <a:t>Community Mental Health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 total of 76,581 community mental health service users were invited to participate in the survey across 53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14,619 community mental health service users, an adjusted* response rate of </a:t>
            </a:r>
            <a:r>
              <a:rPr lang="en-US" sz="1200" dirty="0">
                <a:latin typeface="Arial" panose="020B0604020202020204" pitchFamily="34" charset="0"/>
                <a:cs typeface="Arial" panose="020B0604020202020204" pitchFamily="34" charset="0"/>
              </a:rPr>
              <a:t>20</a:t>
            </a:r>
            <a:r>
              <a:rPr lang="en-US" sz="1200" dirty="0">
                <a:effectLst/>
                <a:latin typeface="Arial" panose="020B0604020202020204" pitchFamily="34" charset="0"/>
                <a:cs typeface="Arial" panose="020B0604020202020204" pitchFamily="34" charset="0"/>
              </a:rPr>
              <a:t>%.</a:t>
            </a:r>
          </a:p>
          <a:p>
            <a:pPr>
              <a:spcBef>
                <a:spcPts val="600"/>
              </a:spcBef>
              <a:spcAft>
                <a:spcPts val="600"/>
              </a:spcAft>
            </a:pPr>
            <a:r>
              <a:rPr lang="en-US" sz="1200" dirty="0">
                <a:latin typeface="Arial" panose="020B0604020202020204" pitchFamily="34" charset="0"/>
                <a:cs typeface="Arial" panose="020B0604020202020204" pitchFamily="34" charset="0"/>
              </a:rPr>
              <a:t>Service users aged 16 and over were eligible to participate in the survey if they were receiving care or treatment for a mental health condition and were seen face-to-face at the trust, via video conference or telephone between 1 April 2024 and 31 May 2024. </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sampling instructions detailed in the ‘Further information’ section. Fieldwork for the survey (the time during which questionnaires were sent out and returned) took place between August and December 2024.</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Community Mental Health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5"/>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1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100" b="1"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Q40" descr="A chart showing how your Trust scored for Q37 compared with other trusts that took part; using the ‘expected range’ analysis technique. ">
            <a:extLst>
              <a:ext uri="{FF2B5EF4-FFF2-40B4-BE49-F238E27FC236}">
                <a16:creationId xmlns:a16="http://schemas.microsoft.com/office/drawing/2014/main" id="{3F090908-C070-436B-AA92-B7A621A40F0A}"/>
              </a:ext>
            </a:extLst>
          </p:cNvPr>
          <p:cNvGraphicFramePr/>
          <p:nvPr>
            <p:extLst>
              <p:ext uri="{D42A27DB-BD31-4B8C-83A1-F6EECF244321}">
                <p14:modId xmlns:p14="http://schemas.microsoft.com/office/powerpoint/2010/main" val="1576600275"/>
              </p:ext>
            </p:extLst>
          </p:nvPr>
        </p:nvGraphicFramePr>
        <p:xfrm>
          <a:off x="116188" y="2360834"/>
          <a:ext cx="8246527" cy="1836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11. Respect, dignity and compassion (continued)</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6188" y="1436455"/>
            <a:ext cx="8246527" cy="1836000"/>
            <a:chOff x="380078" y="1436456"/>
            <a:chExt cx="8246527" cy="1512887"/>
          </a:xfrm>
        </p:grpSpPr>
        <p:graphicFrame>
          <p:nvGraphicFramePr>
            <p:cNvPr id="15" name="Q13">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8129245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67764" y="174013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3" name="table" descr="Number of respondents, Trust score, National average, lowest trust score, highest trust score shown for Q28 and Q29." title="Summary of scores">
            <a:extLst>
              <a:ext uri="{FF2B5EF4-FFF2-40B4-BE49-F238E27FC236}">
                <a16:creationId xmlns:a16="http://schemas.microsoft.com/office/drawing/2014/main" id="{D5B5D86B-A273-EB89-E79F-CC1E7737BF9C}"/>
              </a:ext>
            </a:extLst>
          </p:cNvPr>
          <p:cNvGraphicFramePr>
            <a:graphicFrameLocks noGrp="1"/>
          </p:cNvGraphicFramePr>
          <p:nvPr>
            <p:extLst>
              <p:ext uri="{D42A27DB-BD31-4B8C-83A1-F6EECF244321}">
                <p14:modId xmlns:p14="http://schemas.microsoft.com/office/powerpoint/2010/main" val="1648050165"/>
              </p:ext>
            </p:extLst>
          </p:nvPr>
        </p:nvGraphicFramePr>
        <p:xfrm>
          <a:off x="8540885" y="1999539"/>
          <a:ext cx="3364902" cy="2370113"/>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60321">
                  <a:extLst>
                    <a:ext uri="{9D8B030D-6E8A-4147-A177-3AD203B41FA5}">
                      <a16:colId xmlns:a16="http://schemas.microsoft.com/office/drawing/2014/main" val="4049772561"/>
                    </a:ext>
                  </a:extLst>
                </a:gridCol>
                <a:gridCol w="686287">
                  <a:extLst>
                    <a:ext uri="{9D8B030D-6E8A-4147-A177-3AD203B41FA5}">
                      <a16:colId xmlns:a16="http://schemas.microsoft.com/office/drawing/2014/main" val="761297345"/>
                    </a:ext>
                  </a:extLst>
                </a:gridCol>
                <a:gridCol w="461573">
                  <a:extLst>
                    <a:ext uri="{9D8B030D-6E8A-4147-A177-3AD203B41FA5}">
                      <a16:colId xmlns:a16="http://schemas.microsoft.com/office/drawing/2014/main" val="2986169346"/>
                    </a:ext>
                  </a:extLst>
                </a:gridCol>
                <a:gridCol w="461574">
                  <a:extLst>
                    <a:ext uri="{9D8B030D-6E8A-4147-A177-3AD203B41FA5}">
                      <a16:colId xmlns:a16="http://schemas.microsoft.com/office/drawing/2014/main" val="2645485451"/>
                    </a:ext>
                  </a:extLst>
                </a:gridCol>
                <a:gridCol w="461573">
                  <a:extLst>
                    <a:ext uri="{9D8B030D-6E8A-4147-A177-3AD203B41FA5}">
                      <a16:colId xmlns:a16="http://schemas.microsoft.com/office/drawing/2014/main" val="457178370"/>
                    </a:ext>
                  </a:extLst>
                </a:gridCol>
                <a:gridCol w="461574">
                  <a:extLst>
                    <a:ext uri="{9D8B030D-6E8A-4147-A177-3AD203B41FA5}">
                      <a16:colId xmlns:a16="http://schemas.microsoft.com/office/drawing/2014/main" val="1607234817"/>
                    </a:ext>
                  </a:extLst>
                </a:gridCol>
              </a:tblGrid>
              <a:tr h="5290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3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529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5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49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Overall experience</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890685231"/>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0209170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1548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12. Overall experience</a:t>
            </a:r>
            <a:r>
              <a:rPr lang="en-GB" dirty="0"/>
              <a:t> (continued)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250208" y="1611366"/>
            <a:ext cx="8274383" cy="1854000"/>
            <a:chOff x="533494" y="1459902"/>
            <a:chExt cx="8246527" cy="1512887"/>
          </a:xfrm>
        </p:grpSpPr>
        <p:graphicFrame>
          <p:nvGraphicFramePr>
            <p:cNvPr id="15" name="Q39">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88933333"/>
                </p:ext>
              </p:extLst>
            </p:nvPr>
          </p:nvGraphicFramePr>
          <p:xfrm>
            <a:off x="533494" y="1459902"/>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852909" y="189493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333402581"/>
              </p:ext>
            </p:extLst>
          </p:nvPr>
        </p:nvGraphicFramePr>
        <p:xfrm>
          <a:off x="8560713" y="2121031"/>
          <a:ext cx="3382193" cy="1649406"/>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3">
                  <a:extLst>
                    <a:ext uri="{9D8B030D-6E8A-4147-A177-3AD203B41FA5}">
                      <a16:colId xmlns:a16="http://schemas.microsoft.com/office/drawing/2014/main" val="4049772561"/>
                    </a:ext>
                  </a:extLst>
                </a:gridCol>
                <a:gridCol w="695018">
                  <a:extLst>
                    <a:ext uri="{9D8B030D-6E8A-4147-A177-3AD203B41FA5}">
                      <a16:colId xmlns:a16="http://schemas.microsoft.com/office/drawing/2014/main" val="761297345"/>
                    </a:ext>
                  </a:extLst>
                </a:gridCol>
                <a:gridCol w="467445">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5">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5929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35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47547" y="18616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415868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US" dirty="0"/>
              <a:t>Section 13. Feedback </a:t>
            </a:r>
            <a:endParaRPr lang="en-GB" dirty="0"/>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61876"/>
            <a:ext cx="11092296"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shows the range of section scores for all NHS trusts. The colour of the line denotes whether a trust 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id="{2C8995DC-6814-4873-8475-9040DD3FA7BE}"/>
              </a:ext>
            </a:extLst>
          </p:cNvPr>
          <p:cNvSpPr txBox="1"/>
          <p:nvPr/>
        </p:nvSpPr>
        <p:spPr>
          <a:xfrm>
            <a:off x="4092718" y="6171989"/>
            <a:ext cx="375731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vertical line represents an individual NHS trust</a:t>
            </a:r>
          </a:p>
        </p:txBody>
      </p:sp>
      <p:graphicFrame>
        <p:nvGraphicFramePr>
          <p:cNvPr id="10" name="S13" descr="A bar chart showing the range of section scores for all NHS trusts for Section 1 (Health and social care workers).">
            <a:extLst>
              <a:ext uri="{FF2B5EF4-FFF2-40B4-BE49-F238E27FC236}">
                <a16:creationId xmlns:a16="http://schemas.microsoft.com/office/drawing/2014/main" id="{5ED4F331-A583-4F65-902A-178620AC5A94}"/>
              </a:ext>
            </a:extLst>
          </p:cNvPr>
          <p:cNvGraphicFramePr/>
          <p:nvPr>
            <p:extLst>
              <p:ext uri="{D42A27DB-BD31-4B8C-83A1-F6EECF244321}">
                <p14:modId xmlns:p14="http://schemas.microsoft.com/office/powerpoint/2010/main" val="322681741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406639618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429583">
                  <a:extLst>
                    <a:ext uri="{9D8B030D-6E8A-4147-A177-3AD203B41FA5}">
                      <a16:colId xmlns:a16="http://schemas.microsoft.com/office/drawing/2014/main" val="20001"/>
                    </a:ext>
                  </a:extLst>
                </a:gridCol>
                <a:gridCol w="7857472">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270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13. Feedback </a:t>
            </a:r>
            <a:r>
              <a:rPr lang="en-GB" dirty="0"/>
              <a:t>(continued)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10049" y="1553355"/>
            <a:ext cx="8246527" cy="1854000"/>
            <a:chOff x="380078" y="1436456"/>
            <a:chExt cx="8246527" cy="1512887"/>
          </a:xfrm>
        </p:grpSpPr>
        <p:graphicFrame>
          <p:nvGraphicFramePr>
            <p:cNvPr id="15" name="Q4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42842928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471004163"/>
              </p:ext>
            </p:extLst>
          </p:nvPr>
        </p:nvGraphicFramePr>
        <p:xfrm>
          <a:off x="8599250" y="2021137"/>
          <a:ext cx="3382193" cy="1657832"/>
        </p:xfrm>
        <a:graphic>
          <a:graphicData uri="http://schemas.openxmlformats.org/drawingml/2006/table">
            <a:tbl>
              <a:tblPr firstRow="1" bandRow="1">
                <a:tableStyleId>{5940675A-B579-460E-94D1-54222C63F5DA}</a:tableStyleId>
              </a:tblPr>
              <a:tblGrid>
                <a:gridCol w="72000">
                  <a:extLst>
                    <a:ext uri="{9D8B030D-6E8A-4147-A177-3AD203B41FA5}">
                      <a16:colId xmlns:a16="http://schemas.microsoft.com/office/drawing/2014/main" val="3601460425"/>
                    </a:ext>
                  </a:extLst>
                </a:gridCol>
                <a:gridCol w="745392">
                  <a:extLst>
                    <a:ext uri="{9D8B030D-6E8A-4147-A177-3AD203B41FA5}">
                      <a16:colId xmlns:a16="http://schemas.microsoft.com/office/drawing/2014/main" val="4049772561"/>
                    </a:ext>
                  </a:extLst>
                </a:gridCol>
                <a:gridCol w="695017">
                  <a:extLst>
                    <a:ext uri="{9D8B030D-6E8A-4147-A177-3AD203B41FA5}">
                      <a16:colId xmlns:a16="http://schemas.microsoft.com/office/drawing/2014/main" val="761297345"/>
                    </a:ext>
                  </a:extLst>
                </a:gridCol>
                <a:gridCol w="467446">
                  <a:extLst>
                    <a:ext uri="{9D8B030D-6E8A-4147-A177-3AD203B41FA5}">
                      <a16:colId xmlns:a16="http://schemas.microsoft.com/office/drawing/2014/main" val="2986169346"/>
                    </a:ext>
                  </a:extLst>
                </a:gridCol>
                <a:gridCol w="467446">
                  <a:extLst>
                    <a:ext uri="{9D8B030D-6E8A-4147-A177-3AD203B41FA5}">
                      <a16:colId xmlns:a16="http://schemas.microsoft.com/office/drawing/2014/main" val="2645485451"/>
                    </a:ext>
                  </a:extLst>
                </a:gridCol>
                <a:gridCol w="467446">
                  <a:extLst>
                    <a:ext uri="{9D8B030D-6E8A-4147-A177-3AD203B41FA5}">
                      <a16:colId xmlns:a16="http://schemas.microsoft.com/office/drawing/2014/main" val="457178370"/>
                    </a:ext>
                  </a:extLst>
                </a:gridCol>
                <a:gridCol w="467446">
                  <a:extLst>
                    <a:ext uri="{9D8B030D-6E8A-4147-A177-3AD203B41FA5}">
                      <a16:colId xmlns:a16="http://schemas.microsoft.com/office/drawing/2014/main" val="1607234817"/>
                    </a:ext>
                  </a:extLst>
                </a:gridCol>
              </a:tblGrid>
              <a:tr h="6345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8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10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561627" y="175378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trusts in England</a:t>
            </a:r>
          </a:p>
        </p:txBody>
      </p:sp>
    </p:spTree>
    <p:extLst>
      <p:ext uri="{BB962C8B-B14F-4D97-AF65-F5344CB8AC3E}">
        <p14:creationId xmlns:p14="http://schemas.microsoft.com/office/powerpoint/2010/main" val="2782754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726025"/>
            <a:ext cx="6643399" cy="4017510"/>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2023 and 2024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endParaRPr lang="en-GB" sz="18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45</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62491" y="513927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C0FFBB0-6BB2-91CB-4A48-EE9882083413}"/>
              </a:ext>
            </a:extLst>
          </p:cNvPr>
          <p:cNvSpPr txBox="1"/>
          <p:nvPr/>
        </p:nvSpPr>
        <p:spPr>
          <a:xfrm>
            <a:off x="628769" y="4719304"/>
            <a:ext cx="9790113" cy="1569660"/>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endParaRPr lang="en-GB" sz="12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2024 and therefore are not included in this section: Q9, Q15, Q16, Q26, Q37.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Section 6 has been excluded as the question that constitutes the section has been amended and is no longer comparable. </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A </a:t>
            </a:r>
            <a:r>
              <a:rPr lang="en-US" sz="1200" dirty="0">
                <a:solidFill>
                  <a:schemeClr val="bg1"/>
                </a:solidFill>
                <a:latin typeface="Arial" panose="020B0604020202020204" pitchFamily="34" charset="0"/>
                <a:cs typeface="Arial" panose="020B0604020202020204" pitchFamily="34" charset="0"/>
                <a:hlinkClick r:id="rId3"/>
              </a:rPr>
              <a:t>two-sample t-test</a:t>
            </a:r>
            <a:r>
              <a:rPr lang="en-US" sz="1200" dirty="0">
                <a:solidFill>
                  <a:schemeClr val="bg1"/>
                </a:solidFill>
                <a:latin typeface="Arial" panose="020B0604020202020204" pitchFamily="34" charset="0"/>
                <a:cs typeface="Arial" panose="020B0604020202020204" pitchFamily="34" charset="0"/>
              </a:rPr>
              <a:t> </a:t>
            </a:r>
            <a:r>
              <a:rPr lang="en-GB" sz="1200" dirty="0">
                <a:solidFill>
                  <a:schemeClr val="bg1"/>
                </a:solidFill>
                <a:latin typeface="Arial" panose="020B0604020202020204" pitchFamily="34" charset="0"/>
                <a:cs typeface="Arial" panose="020B0604020202020204" pitchFamily="34" charset="0"/>
              </a:rPr>
              <a:t>is a statistical test used to compare the means of two groups to see if there is a significant difference between them and assess whether observed differences are likely due to chance or not</a:t>
            </a: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6138B-2385-8D08-2569-2525A1BE3A45}"/>
            </a:ext>
          </a:extLst>
        </p:cNvPr>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65EFC330-1A0C-45D5-4078-CE8D7C11AE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8" name="organisation_info">
            <a:extLst>
              <a:ext uri="{FF2B5EF4-FFF2-40B4-BE49-F238E27FC236}">
                <a16:creationId xmlns:a16="http://schemas.microsoft.com/office/drawing/2014/main" id="{0F8BDC47-B6B4-3A7D-E7E3-E45B986458E5}"/>
              </a:ext>
            </a:extLst>
          </p:cNvPr>
          <p:cNvSpPr txBox="1">
            <a:spLocks/>
          </p:cNvSpPr>
          <p:nvPr/>
        </p:nvSpPr>
        <p:spPr>
          <a:xfrm>
            <a:off x="515938" y="827258"/>
            <a:ext cx="11358988"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a:solidFill>
                  <a:prstClr val="black"/>
                </a:solidFill>
                <a:latin typeface="Arial"/>
              </a:rPr>
              <a:t>TAH Sheffield Health and Social Care NHS Foundation Trust </a:t>
            </a:r>
            <a:r>
              <a:rPr lang="en-GB" sz="1400" b="0" dirty="0">
                <a:solidFill>
                  <a:prstClr val="black"/>
                </a:solidFill>
                <a:latin typeface="Arial"/>
              </a:rPr>
              <a:t>does not have any historical comparisons due to a significant change in the sampling profile. </a:t>
            </a:r>
          </a:p>
        </p:txBody>
      </p:sp>
    </p:spTree>
    <p:extLst>
      <p:ext uri="{BB962C8B-B14F-4D97-AF65-F5344CB8AC3E}">
        <p14:creationId xmlns:p14="http://schemas.microsoft.com/office/powerpoint/2010/main" val="618681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01183893"/>
              </p:ext>
            </p:extLst>
          </p:nvPr>
        </p:nvGraphicFramePr>
        <p:xfrm>
          <a:off x="342267" y="1892564"/>
          <a:ext cx="11507466" cy="1125182"/>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Aside from this questionnaire, in the last 12 months, have you been asked by NHS mental health services to give your views on the quality of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7120" y="1246218"/>
            <a:ext cx="11268000"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care experiences and how they are reported. For example, research shows that older people report more positive experiences of care than younger people. Since trusts have differing profiles of community mental health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and sex of respondents to reflect the ‘national’ age-sex type distribution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(except for Q15).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subsequent questions do not apply (for example Q24). These questions are not scored. 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on the 'Analysis and Reporting' section of the 2024 Community Mental Health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39654386"/>
              </p:ext>
            </p:extLst>
          </p:nvPr>
        </p:nvGraphicFramePr>
        <p:xfrm>
          <a:off x="338400" y="1916955"/>
          <a:ext cx="11509200" cy="14593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 Were you given enough time to discuss your needs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Q9. Did you feel your NHS mental health team listened to what you had to say?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Thinking about the last time you received therapy, did you have enough privacy to talk comfortably?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2023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Community Mental Health Survey </a:t>
            </a:r>
            <a:r>
              <a:rPr lang="en-GB" sz="1200" dirty="0">
                <a:latin typeface="Arial" panose="020B0604020202020204" pitchFamily="34" charset="0"/>
                <a:cs typeface="Arial" panose="020B0604020202020204" pitchFamily="34" charset="0"/>
                <a:hlinkClick r:id="rId5"/>
              </a:rPr>
              <a:t>https://nhssurveys.org/surveys/survey/05-community-mental-health/</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providers: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5154159"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2228365"/>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28384" y="3369976"/>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20</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74370" y="3463965"/>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98</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id="{21238BFB-9219-4BA2-A839-955625A10BE0}"/>
              </a:ext>
            </a:extLst>
          </p:cNvPr>
          <p:cNvGraphicFramePr>
            <a:graphicFrameLocks/>
          </p:cNvGraphicFramePr>
          <p:nvPr>
            <p:extLst>
              <p:ext uri="{D42A27DB-BD31-4B8C-83A1-F6EECF244321}">
                <p14:modId xmlns:p14="http://schemas.microsoft.com/office/powerpoint/2010/main" val="3578518435"/>
              </p:ext>
            </p:extLst>
          </p:nvPr>
        </p:nvGraphicFramePr>
        <p:xfrm>
          <a:off x="525308" y="4968000"/>
          <a:ext cx="3440650" cy="1502433"/>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id="{984C130E-DFE7-4341-BFF6-7A210F7B2FE1}"/>
              </a:ext>
            </a:extLst>
          </p:cNvPr>
          <p:cNvGraphicFramePr>
            <a:graphicFrameLocks/>
          </p:cNvGraphicFramePr>
          <p:nvPr>
            <p:extLst>
              <p:ext uri="{D42A27DB-BD31-4B8C-83A1-F6EECF244321}">
                <p14:modId xmlns:p14="http://schemas.microsoft.com/office/powerpoint/2010/main" val="4162142832"/>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141071479"/>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id="{D95B48A4-73EB-4FE7-9F35-3EA60F797381}"/>
              </a:ext>
            </a:extLst>
          </p:cNvPr>
          <p:cNvSpPr/>
          <p:nvPr/>
        </p:nvSpPr>
        <p:spPr>
          <a:xfrm>
            <a:off x="4536935" y="5831922"/>
            <a:ext cx="3464268" cy="450316"/>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3</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id="{9B91658C-21BC-4D90-9545-B231ED50F88B}"/>
              </a:ext>
            </a:extLst>
          </p:cNvPr>
          <p:cNvGraphicFramePr>
            <a:graphicFrameLocks/>
          </p:cNvGraphicFramePr>
          <p:nvPr>
            <p:extLst>
              <p:ext uri="{D42A27DB-BD31-4B8C-83A1-F6EECF244321}">
                <p14:modId xmlns:p14="http://schemas.microsoft.com/office/powerpoint/2010/main" val="2899670879"/>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id="{1E6AA588-1191-401B-93B8-62CF30A44826}"/>
              </a:ext>
            </a:extLst>
          </p:cNvPr>
          <p:cNvGraphicFramePr>
            <a:graphicFrameLocks/>
          </p:cNvGraphicFramePr>
          <p:nvPr>
            <p:extLst>
              <p:ext uri="{D42A27DB-BD31-4B8C-83A1-F6EECF244321}">
                <p14:modId xmlns:p14="http://schemas.microsoft.com/office/powerpoint/2010/main" val="164222210"/>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28" y="3075906"/>
                  <a:ext cx="300792" cy="185928"/>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previous_response_rate">
            <a:extLst>
              <a:ext uri="{FF2B5EF4-FFF2-40B4-BE49-F238E27FC236}">
                <a16:creationId xmlns:a16="http://schemas.microsoft.com/office/drawing/2014/main" id="{81748B4F-A397-C9F4-BAC4-32DE376DAD48}"/>
              </a:ext>
            </a:extLst>
          </p:cNvPr>
          <p:cNvSpPr txBox="1"/>
          <p:nvPr/>
        </p:nvSpPr>
        <p:spPr>
          <a:xfrm>
            <a:off x="1214416" y="3621305"/>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6" name="TextBox 15">
            <a:extLst>
              <a:ext uri="{FF2B5EF4-FFF2-40B4-BE49-F238E27FC236}">
                <a16:creationId xmlns:a16="http://schemas.microsoft.com/office/drawing/2014/main" id="{758E3395-FD17-E615-3E44-DC7355A0ED97}"/>
              </a:ext>
            </a:extLst>
          </p:cNvPr>
          <p:cNvSpPr txBox="1"/>
          <p:nvPr/>
        </p:nvSpPr>
        <p:spPr>
          <a:xfrm>
            <a:off x="2163386" y="369537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2023</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378640" y="1261182"/>
            <a:ext cx="5700220" cy="4456146"/>
            <a:chOff x="378640" y="1261182"/>
            <a:chExt cx="5700220"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id="{869C4129-A951-4DBD-B221-2AA915DAA7CB}"/>
                </a:ext>
              </a:extLst>
            </p:cNvPr>
            <p:cNvGraphicFramePr>
              <a:graphicFrameLocks/>
            </p:cNvGraphicFramePr>
            <p:nvPr>
              <p:extLst>
                <p:ext uri="{D42A27DB-BD31-4B8C-83A1-F6EECF244321}">
                  <p14:modId xmlns:p14="http://schemas.microsoft.com/office/powerpoint/2010/main" val="322463915"/>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gr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Comparison to other </a:t>
            </a:r>
            <a:r>
              <a:rPr lang="en-GB" sz="1200" dirty="0">
                <a:solidFill>
                  <a:prstClr val="black"/>
                </a:solidFill>
                <a:latin typeface="Arial"/>
                <a:hlinkClick r:id="rId4" action="ppaction://hlinksldjump"/>
              </a:rPr>
              <a:t>t</a:t>
            </a:r>
            <a:r>
              <a:rPr kumimoji="0" lang="en-GB" sz="1200" b="0" i="0" u="none" strike="noStrike" kern="1200" cap="none" spc="0" normalizeH="0" baseline="0" noProof="0" dirty="0">
                <a:ln>
                  <a:noFill/>
                </a:ln>
                <a:solidFill>
                  <a:prstClr val="black"/>
                </a:solidFill>
                <a:effectLst/>
                <a:uLnTx/>
                <a:uFillTx/>
                <a:latin typeface="Arial"/>
                <a:ea typeface="+mn-ea"/>
                <a:cs typeface="+mn-cs"/>
                <a:hlinkClick r:id="rId4" action="ppaction://hlinksldjump"/>
              </a:rPr>
              <a:t>rusts</a:t>
            </a:r>
            <a:r>
              <a:rPr kumimoji="0" lang="en-GB" sz="1200" b="0" i="0" u="none" strike="noStrike" kern="1200" cap="none" spc="0" normalizeH="0" baseline="0" noProof="0" dirty="0">
                <a:ln>
                  <a:noFill/>
                </a:ln>
                <a:solidFill>
                  <a:prstClr val="black"/>
                </a:solidFill>
                <a:effectLst/>
                <a:uLnTx/>
                <a:uFillTx/>
                <a:latin typeface="Arial"/>
                <a:ea typeface="+mn-ea"/>
                <a:cs typeface="+mn-cs"/>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5" name="Rectangle 4" descr="Border box" title="Decorative">
            <a:extLst>
              <a:ext uri="{FF2B5EF4-FFF2-40B4-BE49-F238E27FC236}">
                <a16:creationId xmlns:a16="http://schemas.microsoft.com/office/drawing/2014/main" id="{ED9249EE-88CC-F8C7-B827-1E23CEC1D882}"/>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extBox 5">
            <a:extLst>
              <a:ext uri="{FF2B5EF4-FFF2-40B4-BE49-F238E27FC236}">
                <a16:creationId xmlns:a16="http://schemas.microsoft.com/office/drawing/2014/main" id="{CC394BEB-53DC-1932-F3B7-A79855D021B8}"/>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7" name="Rectangle 6">
            <a:extLst>
              <a:ext uri="{FF2B5EF4-FFF2-40B4-BE49-F238E27FC236}">
                <a16:creationId xmlns:a16="http://schemas.microsoft.com/office/drawing/2014/main" id="{B15E7F3D-B056-1A86-9504-8345473E17A6}"/>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5D765663-B6CE-A7D8-9BF8-1F902140AF08}"/>
              </a:ext>
            </a:extLst>
          </p:cNvPr>
          <p:cNvGraphicFramePr>
            <a:graphicFrameLocks/>
          </p:cNvGraphicFramePr>
          <p:nvPr>
            <p:extLst>
              <p:ext uri="{D42A27DB-BD31-4B8C-83A1-F6EECF244321}">
                <p14:modId xmlns:p14="http://schemas.microsoft.com/office/powerpoint/2010/main" val="394880723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http://purl.org/dc/terms/"/>
    <ds:schemaRef ds:uri="http://schemas.microsoft.com/office/2006/documentManagement/types"/>
    <ds:schemaRef ds:uri="c497441b-d3fe-4788-8629-aff52d38f515"/>
    <ds:schemaRef ds:uri="http://schemas.microsoft.com/office/2006/metadata/properties"/>
    <ds:schemaRef ds:uri="http://schemas.openxmlformats.org/package/2006/metadata/core-properties"/>
    <ds:schemaRef ds:uri="http://schemas.microsoft.com/office/infopath/2007/PartnerControls"/>
    <ds:schemaRef ds:uri="http://www.w3.org/XML/1998/namespace"/>
    <ds:schemaRef ds:uri="1d162527-c308-4a98-98b8-9e726c57dd8b"/>
    <ds:schemaRef ds:uri="http://purl.org/dc/dcmitype/"/>
    <ds:schemaRef ds:uri="http://purl.org/dc/elements/1.1/"/>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24269</TotalTime>
  <Words>7307</Words>
  <Application>Microsoft Office PowerPoint</Application>
  <PresentationFormat>Widescreen</PresentationFormat>
  <Paragraphs>839</Paragraphs>
  <Slides>54</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Arial</vt:lpstr>
      <vt:lpstr>Arial Black</vt:lpstr>
      <vt:lpstr>Calibri</vt:lpstr>
      <vt:lpstr>Calibri Light</vt:lpstr>
      <vt:lpstr>Courier New</vt:lpstr>
      <vt:lpstr>Wingdings</vt:lpstr>
      <vt:lpstr>Office Theme</vt:lpstr>
      <vt:lpstr>Sheffield Health and Social 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Community Mental Health Survey </vt:lpstr>
      <vt:lpstr>Scoring and benchmarking</vt:lpstr>
      <vt:lpstr>How questions are scored</vt:lpstr>
      <vt:lpstr>How to interpret benchmarking in this report</vt:lpstr>
      <vt:lpstr>How to interpret benchmarking in this report (continued)</vt:lpstr>
      <vt:lpstr>Section 1. Support while waiting </vt:lpstr>
      <vt:lpstr>Section 1. Support while waiting (continued)</vt:lpstr>
      <vt:lpstr>Section 2. Mental Health Team </vt:lpstr>
      <vt:lpstr>Section 2. Mental Health Team (continued)</vt:lpstr>
      <vt:lpstr>Section 2. Mental Health Team (continued)</vt:lpstr>
      <vt:lpstr>Section 3. Planning care </vt:lpstr>
      <vt:lpstr>Section 3. Planning care (continued)</vt:lpstr>
      <vt:lpstr>Section 4. Involvement in care </vt:lpstr>
      <vt:lpstr>Section 4. Involvement in care (continued)</vt:lpstr>
      <vt:lpstr>Section 5. Medication</vt:lpstr>
      <vt:lpstr>Section 5. Medication (continued)</vt:lpstr>
      <vt:lpstr>Section 5. Medication (continued)</vt:lpstr>
      <vt:lpstr>Section 6. Psychological Therapies </vt:lpstr>
      <vt:lpstr>Section 6. Psychological Therapies (continued)</vt:lpstr>
      <vt:lpstr>Section 7. Crisis Care Support </vt:lpstr>
      <vt:lpstr>Section 7. Crisis Care Support (continued)</vt:lpstr>
      <vt:lpstr>Section 8. Crisis Care Access </vt:lpstr>
      <vt:lpstr>Section 8. Crisis Care Access (continued)</vt:lpstr>
      <vt:lpstr>Section 9. Support with other areas of life</vt:lpstr>
      <vt:lpstr>Section 9. Support in other areas of life (continued)</vt:lpstr>
      <vt:lpstr>Section 9. Support with other areas of life (continued)</vt:lpstr>
      <vt:lpstr>Section 10. Support in accessing care </vt:lpstr>
      <vt:lpstr>Section 10. Support in accessing care (continued)</vt:lpstr>
      <vt:lpstr>Section 11. Respect, dignity and compassion </vt:lpstr>
      <vt:lpstr>Section 11. Respect, dignity and compassion (continued)</vt:lpstr>
      <vt:lpstr>Section 12. Overall experience</vt:lpstr>
      <vt:lpstr>Section 12. Overall experience (continued)</vt:lpstr>
      <vt:lpstr>Section 13. Feedback </vt:lpstr>
      <vt:lpstr>Section 13. Feedback (continued)</vt:lpstr>
      <vt:lpstr>Change over time</vt:lpstr>
      <vt:lpstr>PowerPoint Presentation</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Chrysa Lamprinakou</cp:lastModifiedBy>
  <cp:revision>808</cp:revision>
  <dcterms:created xsi:type="dcterms:W3CDTF">2021-03-04T09:52:26Z</dcterms:created>
  <dcterms:modified xsi:type="dcterms:W3CDTF">2025-03-06T12:25:50Z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